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9" r:id="rId3"/>
    <p:sldId id="327" r:id="rId4"/>
    <p:sldId id="297" r:id="rId5"/>
    <p:sldId id="340" r:id="rId6"/>
    <p:sldId id="329" r:id="rId7"/>
    <p:sldId id="338" r:id="rId8"/>
    <p:sldId id="280" r:id="rId9"/>
    <p:sldId id="346" r:id="rId10"/>
    <p:sldId id="347" r:id="rId11"/>
    <p:sldId id="348" r:id="rId12"/>
    <p:sldId id="352" r:id="rId13"/>
    <p:sldId id="281" r:id="rId14"/>
    <p:sldId id="350" r:id="rId15"/>
    <p:sldId id="351" r:id="rId16"/>
    <p:sldId id="259" r:id="rId17"/>
    <p:sldId id="283" r:id="rId18"/>
    <p:sldId id="282" r:id="rId19"/>
    <p:sldId id="354" r:id="rId20"/>
    <p:sldId id="355" r:id="rId21"/>
    <p:sldId id="356" r:id="rId22"/>
    <p:sldId id="357" r:id="rId23"/>
    <p:sldId id="358" r:id="rId24"/>
    <p:sldId id="359" r:id="rId25"/>
    <p:sldId id="334" r:id="rId26"/>
    <p:sldId id="262" r:id="rId27"/>
    <p:sldId id="343" r:id="rId28"/>
    <p:sldId id="260" r:id="rId29"/>
    <p:sldId id="261" r:id="rId30"/>
    <p:sldId id="360" r:id="rId31"/>
    <p:sldId id="361" r:id="rId32"/>
    <p:sldId id="362" r:id="rId33"/>
    <p:sldId id="363" r:id="rId34"/>
    <p:sldId id="284" r:id="rId35"/>
    <p:sldId id="335" r:id="rId36"/>
    <p:sldId id="364" r:id="rId37"/>
    <p:sldId id="285" r:id="rId38"/>
    <p:sldId id="353" r:id="rId39"/>
    <p:sldId id="345" r:id="rId40"/>
    <p:sldId id="268" r:id="rId41"/>
    <p:sldId id="331" r:id="rId42"/>
    <p:sldId id="272" r:id="rId43"/>
    <p:sldId id="337" r:id="rId44"/>
    <p:sldId id="273" r:id="rId45"/>
    <p:sldId id="276" r:id="rId46"/>
    <p:sldId id="279" r:id="rId47"/>
    <p:sldId id="330" r:id="rId48"/>
    <p:sldId id="258" r:id="rId49"/>
    <p:sldId id="344" r:id="rId50"/>
    <p:sldId id="287" r:id="rId51"/>
    <p:sldId id="333" r:id="rId52"/>
    <p:sldId id="288" r:id="rId53"/>
    <p:sldId id="289" r:id="rId54"/>
    <p:sldId id="291" r:id="rId55"/>
    <p:sldId id="292" r:id="rId56"/>
    <p:sldId id="293" r:id="rId57"/>
    <p:sldId id="294" r:id="rId58"/>
    <p:sldId id="295" r:id="rId59"/>
    <p:sldId id="296" r:id="rId60"/>
    <p:sldId id="298" r:id="rId61"/>
    <p:sldId id="299"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00" r:id="rId86"/>
    <p:sldId id="339" r:id="rId87"/>
    <p:sldId id="325" r:id="rId88"/>
    <p:sldId id="332" r:id="rId89"/>
    <p:sldId id="336" r:id="rId90"/>
    <p:sldId id="341" r:id="rId9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76" autoAdjust="0"/>
    <p:restoredTop sz="94660"/>
  </p:normalViewPr>
  <p:slideViewPr>
    <p:cSldViewPr snapToGrid="0">
      <p:cViewPr varScale="1">
        <p:scale>
          <a:sx n="51" d="100"/>
          <a:sy n="51" d="100"/>
        </p:scale>
        <p:origin x="102"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5/05/2024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428824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5/05/2024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16907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5/05/2024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7399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5/05/2024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43597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03404FF-79CB-4582-BC55-748F2C2A3708}" type="datetimeFigureOut">
              <a:rPr lang="es-PE" smtClean="0"/>
              <a:t>5/05/2024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79176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603404FF-79CB-4582-BC55-748F2C2A3708}" type="datetimeFigureOut">
              <a:rPr lang="es-PE" smtClean="0"/>
              <a:t>5/05/2024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38710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603404FF-79CB-4582-BC55-748F2C2A3708}" type="datetimeFigureOut">
              <a:rPr lang="es-PE" smtClean="0"/>
              <a:t>5/05/2024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287231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603404FF-79CB-4582-BC55-748F2C2A3708}" type="datetimeFigureOut">
              <a:rPr lang="es-PE" smtClean="0"/>
              <a:t>5/05/2024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07464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03404FF-79CB-4582-BC55-748F2C2A3708}" type="datetimeFigureOut">
              <a:rPr lang="es-PE" smtClean="0"/>
              <a:t>5/05/2024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86496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03404FF-79CB-4582-BC55-748F2C2A3708}" type="datetimeFigureOut">
              <a:rPr lang="es-PE" smtClean="0"/>
              <a:t>5/05/2024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266651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03404FF-79CB-4582-BC55-748F2C2A3708}" type="datetimeFigureOut">
              <a:rPr lang="es-PE" smtClean="0"/>
              <a:t>5/05/2024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669806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404FF-79CB-4582-BC55-748F2C2A3708}" type="datetimeFigureOut">
              <a:rPr lang="es-PE" smtClean="0"/>
              <a:t>5/05/2024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B0687-7754-4FB0-AE24-DDFBD42AE5B6}" type="slidenum">
              <a:rPr lang="es-PE" smtClean="0"/>
              <a:t>‹Nº›</a:t>
            </a:fld>
            <a:endParaRPr lang="es-PE"/>
          </a:p>
        </p:txBody>
      </p:sp>
    </p:spTree>
    <p:extLst>
      <p:ext uri="{BB962C8B-B14F-4D97-AF65-F5344CB8AC3E}">
        <p14:creationId xmlns:p14="http://schemas.microsoft.com/office/powerpoint/2010/main" val="692535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youtube.com/watch?v=N-J3gg1rcIs&amp;ab_channel=GusFai:Filosof%C3%ADa-Psicoan%C3%A1lisis-Psicolog%C3%ADa"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recia antigua"/>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2" name="Título 1"/>
          <p:cNvSpPr>
            <a:spLocks noGrp="1"/>
          </p:cNvSpPr>
          <p:nvPr>
            <p:ph type="ctrTitle"/>
          </p:nvPr>
        </p:nvSpPr>
        <p:spPr>
          <a:xfrm>
            <a:off x="500741" y="645922"/>
            <a:ext cx="5080252" cy="5566155"/>
          </a:xfrm>
          <a:solidFill>
            <a:schemeClr val="bg1">
              <a:alpha val="77000"/>
            </a:schemeClr>
          </a:solidFill>
        </p:spPr>
        <p:txBody>
          <a:bodyPr>
            <a:normAutofit fontScale="90000"/>
          </a:bodyPr>
          <a:lstStyle/>
          <a:p>
            <a:r>
              <a:rPr lang="es-PE" b="1" dirty="0" smtClean="0"/>
              <a:t>Las </a:t>
            </a:r>
            <a:r>
              <a:rPr lang="es-PE" b="1" dirty="0" smtClean="0">
                <a:solidFill>
                  <a:srgbClr val="FF0000"/>
                </a:solidFill>
              </a:rPr>
              <a:t>virtudes</a:t>
            </a:r>
            <a:r>
              <a:rPr lang="es-PE" b="1" dirty="0" smtClean="0"/>
              <a:t> </a:t>
            </a:r>
            <a:br>
              <a:rPr lang="es-PE" b="1" dirty="0" smtClean="0"/>
            </a:br>
            <a:r>
              <a:rPr lang="es-PE" b="1" dirty="0" smtClean="0"/>
              <a:t>y</a:t>
            </a:r>
            <a:br>
              <a:rPr lang="es-PE" b="1" dirty="0" smtClean="0"/>
            </a:br>
            <a:r>
              <a:rPr lang="es-PE" b="1" dirty="0" smtClean="0"/>
              <a:t>la </a:t>
            </a:r>
            <a:r>
              <a:rPr lang="es-PE" b="1" dirty="0" smtClean="0">
                <a:solidFill>
                  <a:srgbClr val="FF0000"/>
                </a:solidFill>
              </a:rPr>
              <a:t>tragedia</a:t>
            </a:r>
            <a:r>
              <a:rPr lang="es-PE" b="1" dirty="0" smtClean="0"/>
              <a:t/>
            </a:r>
            <a:br>
              <a:rPr lang="es-PE" b="1" dirty="0" smtClean="0"/>
            </a:br>
            <a:r>
              <a:rPr lang="es-PE" b="1" dirty="0" smtClean="0"/>
              <a:t>en la antigua Grecia</a:t>
            </a:r>
            <a:br>
              <a:rPr lang="es-PE" b="1" dirty="0" smtClean="0"/>
            </a:br>
            <a:r>
              <a:rPr lang="es-PE" b="1" dirty="0" smtClean="0"/>
              <a:t>(+ la </a:t>
            </a:r>
            <a:r>
              <a:rPr lang="es-PE" b="1" dirty="0" err="1" smtClean="0">
                <a:solidFill>
                  <a:schemeClr val="accent6"/>
                </a:solidFill>
              </a:rPr>
              <a:t>Orestíada</a:t>
            </a:r>
            <a:r>
              <a:rPr lang="es-PE" b="1" dirty="0" smtClean="0"/>
              <a:t>)</a:t>
            </a:r>
            <a:br>
              <a:rPr lang="es-PE" b="1" dirty="0" smtClean="0"/>
            </a:br>
            <a:endParaRPr lang="es-PE" b="1" dirty="0"/>
          </a:p>
        </p:txBody>
      </p:sp>
    </p:spTree>
    <p:extLst>
      <p:ext uri="{BB962C8B-B14F-4D97-AF65-F5344CB8AC3E}">
        <p14:creationId xmlns:p14="http://schemas.microsoft.com/office/powerpoint/2010/main" val="63701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676954" y="849086"/>
            <a:ext cx="10515600" cy="5589134"/>
          </a:xfrm>
        </p:spPr>
        <p:txBody>
          <a:bodyPr/>
          <a:lstStyle/>
          <a:p>
            <a:pPr marL="0" indent="0">
              <a:buNone/>
            </a:pPr>
            <a:r>
              <a:rPr lang="es-PE" dirty="0" smtClean="0"/>
              <a:t>Comparten comercio, juegos, creencias.</a:t>
            </a:r>
          </a:p>
        </p:txBody>
      </p:sp>
      <p:pic>
        <p:nvPicPr>
          <p:cNvPr id="4" name="Imagen 3"/>
          <p:cNvPicPr>
            <a:picLocks noChangeAspect="1"/>
          </p:cNvPicPr>
          <p:nvPr/>
        </p:nvPicPr>
        <p:blipFill>
          <a:blip r:embed="rId2"/>
          <a:stretch>
            <a:fillRect/>
          </a:stretch>
        </p:blipFill>
        <p:spPr>
          <a:xfrm>
            <a:off x="308882" y="2024742"/>
            <a:ext cx="6331404" cy="3783400"/>
          </a:xfrm>
          <a:prstGeom prst="rect">
            <a:avLst/>
          </a:prstGeom>
        </p:spPr>
      </p:pic>
      <p:pic>
        <p:nvPicPr>
          <p:cNvPr id="5" name="Imagen 4"/>
          <p:cNvPicPr>
            <a:picLocks noChangeAspect="1"/>
          </p:cNvPicPr>
          <p:nvPr/>
        </p:nvPicPr>
        <p:blipFill>
          <a:blip r:embed="rId3"/>
          <a:stretch>
            <a:fillRect/>
          </a:stretch>
        </p:blipFill>
        <p:spPr>
          <a:xfrm>
            <a:off x="6640286" y="2054984"/>
            <a:ext cx="5168515" cy="3722915"/>
          </a:xfrm>
          <a:prstGeom prst="rect">
            <a:avLst/>
          </a:prstGeom>
        </p:spPr>
      </p:pic>
    </p:spTree>
    <p:extLst>
      <p:ext uri="{BB962C8B-B14F-4D97-AF65-F5344CB8AC3E}">
        <p14:creationId xmlns:p14="http://schemas.microsoft.com/office/powerpoint/2010/main" val="251707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870857"/>
            <a:ext cx="10515600" cy="5306106"/>
          </a:xfrm>
        </p:spPr>
        <p:txBody>
          <a:bodyPr/>
          <a:lstStyle/>
          <a:p>
            <a:pPr marL="0" indent="0">
              <a:buNone/>
            </a:pPr>
            <a:r>
              <a:rPr lang="es-PE" dirty="0" smtClean="0"/>
              <a:t>Lengua, cultura, culto compartido = </a:t>
            </a:r>
            <a:r>
              <a:rPr lang="es-PE" dirty="0" smtClean="0">
                <a:solidFill>
                  <a:srgbClr val="FF0000"/>
                </a:solidFill>
              </a:rPr>
              <a:t>humanidad</a:t>
            </a:r>
            <a:endParaRPr lang="es-PE" dirty="0">
              <a:solidFill>
                <a:srgbClr val="FF0000"/>
              </a:solidFill>
            </a:endParaRPr>
          </a:p>
        </p:txBody>
      </p:sp>
      <p:pic>
        <p:nvPicPr>
          <p:cNvPr id="4" name="Imagen 3"/>
          <p:cNvPicPr>
            <a:picLocks noChangeAspect="1"/>
          </p:cNvPicPr>
          <p:nvPr/>
        </p:nvPicPr>
        <p:blipFill>
          <a:blip r:embed="rId2"/>
          <a:stretch>
            <a:fillRect/>
          </a:stretch>
        </p:blipFill>
        <p:spPr>
          <a:xfrm>
            <a:off x="1179739" y="1533185"/>
            <a:ext cx="4023632" cy="5114786"/>
          </a:xfrm>
          <a:prstGeom prst="rect">
            <a:avLst/>
          </a:prstGeom>
        </p:spPr>
      </p:pic>
      <p:pic>
        <p:nvPicPr>
          <p:cNvPr id="5" name="Imagen 4"/>
          <p:cNvPicPr>
            <a:picLocks noChangeAspect="1"/>
          </p:cNvPicPr>
          <p:nvPr/>
        </p:nvPicPr>
        <p:blipFill>
          <a:blip r:embed="rId3"/>
          <a:stretch>
            <a:fillRect/>
          </a:stretch>
        </p:blipFill>
        <p:spPr>
          <a:xfrm>
            <a:off x="6266769" y="1468843"/>
            <a:ext cx="4444774" cy="5179128"/>
          </a:xfrm>
          <a:prstGeom prst="rect">
            <a:avLst/>
          </a:prstGeom>
        </p:spPr>
      </p:pic>
    </p:spTree>
    <p:extLst>
      <p:ext uri="{BB962C8B-B14F-4D97-AF65-F5344CB8AC3E}">
        <p14:creationId xmlns:p14="http://schemas.microsoft.com/office/powerpoint/2010/main" val="168250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123014" y="19249"/>
            <a:ext cx="10515600" cy="6176962"/>
          </a:xfrm>
        </p:spPr>
        <p:txBody>
          <a:bodyPr/>
          <a:lstStyle/>
          <a:p>
            <a:pPr marL="0" indent="0">
              <a:buNone/>
            </a:pPr>
            <a:r>
              <a:rPr lang="es-PE" dirty="0" smtClean="0"/>
              <a:t>Dioses olímpicos</a:t>
            </a:r>
          </a:p>
          <a:p>
            <a:pPr marL="0" indent="0">
              <a:buNone/>
            </a:pPr>
            <a:endParaRPr lang="es-PE" dirty="0"/>
          </a:p>
        </p:txBody>
      </p:sp>
      <p:pic>
        <p:nvPicPr>
          <p:cNvPr id="4" name="Imagen 3"/>
          <p:cNvPicPr>
            <a:picLocks noChangeAspect="1"/>
          </p:cNvPicPr>
          <p:nvPr/>
        </p:nvPicPr>
        <p:blipFill>
          <a:blip r:embed="rId2"/>
          <a:stretch>
            <a:fillRect/>
          </a:stretch>
        </p:blipFill>
        <p:spPr>
          <a:xfrm>
            <a:off x="1486678" y="1646422"/>
            <a:ext cx="9262029" cy="4489000"/>
          </a:xfrm>
          <a:prstGeom prst="rect">
            <a:avLst/>
          </a:prstGeom>
        </p:spPr>
      </p:pic>
      <p:sp>
        <p:nvSpPr>
          <p:cNvPr id="5" name="CuadroTexto 4"/>
          <p:cNvSpPr txBox="1"/>
          <p:nvPr/>
        </p:nvSpPr>
        <p:spPr>
          <a:xfrm>
            <a:off x="4657555" y="6172467"/>
            <a:ext cx="1539297" cy="830997"/>
          </a:xfrm>
          <a:prstGeom prst="rect">
            <a:avLst/>
          </a:prstGeom>
          <a:noFill/>
        </p:spPr>
        <p:txBody>
          <a:bodyPr wrap="square" rtlCol="0">
            <a:spAutoFit/>
          </a:bodyPr>
          <a:lstStyle/>
          <a:p>
            <a:pPr algn="ctr"/>
            <a:r>
              <a:rPr lang="es-PE" sz="1600" dirty="0" smtClean="0"/>
              <a:t>Lealtad</a:t>
            </a:r>
          </a:p>
          <a:p>
            <a:pPr algn="ctr"/>
            <a:r>
              <a:rPr lang="es-PE" sz="1600" dirty="0" smtClean="0"/>
              <a:t>Matrimonio</a:t>
            </a:r>
            <a:endParaRPr lang="es-PE" sz="1600" dirty="0"/>
          </a:p>
          <a:p>
            <a:pPr algn="ctr"/>
            <a:r>
              <a:rPr lang="es-PE" sz="1600" dirty="0" smtClean="0"/>
              <a:t>Familia</a:t>
            </a:r>
            <a:endParaRPr lang="es-PE" sz="1600" dirty="0"/>
          </a:p>
        </p:txBody>
      </p:sp>
      <p:sp>
        <p:nvSpPr>
          <p:cNvPr id="6" name="CuadroTexto 5"/>
          <p:cNvSpPr txBox="1"/>
          <p:nvPr/>
        </p:nvSpPr>
        <p:spPr>
          <a:xfrm>
            <a:off x="1641241" y="889020"/>
            <a:ext cx="937294" cy="584775"/>
          </a:xfrm>
          <a:prstGeom prst="rect">
            <a:avLst/>
          </a:prstGeom>
          <a:noFill/>
        </p:spPr>
        <p:txBody>
          <a:bodyPr wrap="square" rtlCol="0">
            <a:spAutoFit/>
          </a:bodyPr>
          <a:lstStyle/>
          <a:p>
            <a:pPr algn="ctr"/>
            <a:r>
              <a:rPr lang="es-PE" sz="1600" dirty="0" smtClean="0"/>
              <a:t>Cielo</a:t>
            </a:r>
          </a:p>
          <a:p>
            <a:pPr algn="ctr"/>
            <a:r>
              <a:rPr lang="es-PE" sz="1600" dirty="0" smtClean="0"/>
              <a:t>Trueno</a:t>
            </a:r>
            <a:endParaRPr lang="es-PE" sz="1600" dirty="0"/>
          </a:p>
        </p:txBody>
      </p:sp>
      <p:sp>
        <p:nvSpPr>
          <p:cNvPr id="7" name="CuadroTexto 6"/>
          <p:cNvSpPr txBox="1"/>
          <p:nvPr/>
        </p:nvSpPr>
        <p:spPr>
          <a:xfrm>
            <a:off x="2945477" y="781307"/>
            <a:ext cx="1245493" cy="830997"/>
          </a:xfrm>
          <a:prstGeom prst="rect">
            <a:avLst/>
          </a:prstGeom>
          <a:noFill/>
        </p:spPr>
        <p:txBody>
          <a:bodyPr wrap="square" rtlCol="0">
            <a:spAutoFit/>
          </a:bodyPr>
          <a:lstStyle/>
          <a:p>
            <a:pPr algn="ctr"/>
            <a:r>
              <a:rPr lang="es-PE" sz="1600" dirty="0" smtClean="0"/>
              <a:t>Mares</a:t>
            </a:r>
          </a:p>
          <a:p>
            <a:pPr algn="ctr"/>
            <a:r>
              <a:rPr lang="es-PE" sz="1600" dirty="0" smtClean="0"/>
              <a:t>Océanos</a:t>
            </a:r>
          </a:p>
          <a:p>
            <a:pPr algn="ctr"/>
            <a:r>
              <a:rPr lang="es-PE" sz="1600" dirty="0" smtClean="0"/>
              <a:t>Terremotos</a:t>
            </a:r>
            <a:endParaRPr lang="es-PE" sz="1600" dirty="0"/>
          </a:p>
        </p:txBody>
      </p:sp>
      <p:sp>
        <p:nvSpPr>
          <p:cNvPr id="8" name="CuadroTexto 7"/>
          <p:cNvSpPr txBox="1"/>
          <p:nvPr/>
        </p:nvSpPr>
        <p:spPr>
          <a:xfrm>
            <a:off x="9376841" y="958362"/>
            <a:ext cx="1539297" cy="584775"/>
          </a:xfrm>
          <a:prstGeom prst="rect">
            <a:avLst/>
          </a:prstGeom>
          <a:noFill/>
        </p:spPr>
        <p:txBody>
          <a:bodyPr wrap="square" rtlCol="0">
            <a:spAutoFit/>
          </a:bodyPr>
          <a:lstStyle/>
          <a:p>
            <a:pPr algn="ctr"/>
            <a:r>
              <a:rPr lang="es-PE" sz="1600" dirty="0" smtClean="0"/>
              <a:t>Sabiduría</a:t>
            </a:r>
          </a:p>
          <a:p>
            <a:pPr algn="ctr"/>
            <a:r>
              <a:rPr lang="es-PE" sz="1600" dirty="0" smtClean="0"/>
              <a:t>Guerra</a:t>
            </a:r>
            <a:endParaRPr lang="es-PE" sz="1600" dirty="0"/>
          </a:p>
        </p:txBody>
      </p:sp>
      <p:sp>
        <p:nvSpPr>
          <p:cNvPr id="9" name="CuadroTexto 8"/>
          <p:cNvSpPr txBox="1"/>
          <p:nvPr/>
        </p:nvSpPr>
        <p:spPr>
          <a:xfrm>
            <a:off x="6139516" y="6162361"/>
            <a:ext cx="1539297" cy="830997"/>
          </a:xfrm>
          <a:prstGeom prst="rect">
            <a:avLst/>
          </a:prstGeom>
          <a:noFill/>
        </p:spPr>
        <p:txBody>
          <a:bodyPr wrap="square" rtlCol="0">
            <a:spAutoFit/>
          </a:bodyPr>
          <a:lstStyle/>
          <a:p>
            <a:pPr algn="ctr"/>
            <a:r>
              <a:rPr lang="es-PE" sz="1600" dirty="0" smtClean="0"/>
              <a:t>Fuego</a:t>
            </a:r>
          </a:p>
          <a:p>
            <a:pPr algn="ctr"/>
            <a:r>
              <a:rPr lang="es-PE" sz="1600" dirty="0" smtClean="0"/>
              <a:t>Forja</a:t>
            </a:r>
          </a:p>
          <a:p>
            <a:pPr algn="ctr"/>
            <a:r>
              <a:rPr lang="es-PE" sz="1600" dirty="0" smtClean="0"/>
              <a:t>Herreros</a:t>
            </a:r>
          </a:p>
        </p:txBody>
      </p:sp>
      <p:sp>
        <p:nvSpPr>
          <p:cNvPr id="10" name="CuadroTexto 9"/>
          <p:cNvSpPr txBox="1"/>
          <p:nvPr/>
        </p:nvSpPr>
        <p:spPr>
          <a:xfrm>
            <a:off x="6298247" y="803852"/>
            <a:ext cx="1539297" cy="830997"/>
          </a:xfrm>
          <a:prstGeom prst="rect">
            <a:avLst/>
          </a:prstGeom>
          <a:noFill/>
        </p:spPr>
        <p:txBody>
          <a:bodyPr wrap="square" rtlCol="0">
            <a:spAutoFit/>
          </a:bodyPr>
          <a:lstStyle/>
          <a:p>
            <a:pPr algn="ctr"/>
            <a:r>
              <a:rPr lang="es-PE" sz="1600" dirty="0" smtClean="0"/>
              <a:t>Luz</a:t>
            </a:r>
          </a:p>
          <a:p>
            <a:pPr algn="ctr"/>
            <a:r>
              <a:rPr lang="es-PE" sz="1600" dirty="0" smtClean="0"/>
              <a:t>Sol</a:t>
            </a:r>
          </a:p>
          <a:p>
            <a:pPr algn="ctr"/>
            <a:r>
              <a:rPr lang="es-PE" sz="1600" dirty="0" smtClean="0"/>
              <a:t>Artes</a:t>
            </a:r>
            <a:endParaRPr lang="es-PE" sz="1600" dirty="0"/>
          </a:p>
        </p:txBody>
      </p:sp>
      <p:sp>
        <p:nvSpPr>
          <p:cNvPr id="11" name="CuadroTexto 10"/>
          <p:cNvSpPr txBox="1"/>
          <p:nvPr/>
        </p:nvSpPr>
        <p:spPr>
          <a:xfrm>
            <a:off x="7837543" y="6160403"/>
            <a:ext cx="1539297" cy="584775"/>
          </a:xfrm>
          <a:prstGeom prst="rect">
            <a:avLst/>
          </a:prstGeom>
          <a:noFill/>
        </p:spPr>
        <p:txBody>
          <a:bodyPr wrap="square" rtlCol="0">
            <a:spAutoFit/>
          </a:bodyPr>
          <a:lstStyle/>
          <a:p>
            <a:pPr algn="ctr"/>
            <a:r>
              <a:rPr lang="es-PE" sz="1600" dirty="0" smtClean="0"/>
              <a:t>Naturaleza</a:t>
            </a:r>
          </a:p>
          <a:p>
            <a:pPr algn="ctr"/>
            <a:r>
              <a:rPr lang="es-PE" sz="1600" dirty="0" smtClean="0"/>
              <a:t>Animales</a:t>
            </a:r>
            <a:endParaRPr lang="es-PE" sz="1600" dirty="0"/>
          </a:p>
        </p:txBody>
      </p:sp>
      <p:sp>
        <p:nvSpPr>
          <p:cNvPr id="12" name="CuadroTexto 11"/>
          <p:cNvSpPr txBox="1"/>
          <p:nvPr/>
        </p:nvSpPr>
        <p:spPr>
          <a:xfrm>
            <a:off x="4426272" y="842777"/>
            <a:ext cx="1539297" cy="830997"/>
          </a:xfrm>
          <a:prstGeom prst="rect">
            <a:avLst/>
          </a:prstGeom>
          <a:noFill/>
        </p:spPr>
        <p:txBody>
          <a:bodyPr wrap="square" rtlCol="0">
            <a:spAutoFit/>
          </a:bodyPr>
          <a:lstStyle/>
          <a:p>
            <a:pPr algn="ctr"/>
            <a:r>
              <a:rPr lang="es-PE" sz="1600" dirty="0" smtClean="0"/>
              <a:t>Mensajero</a:t>
            </a:r>
          </a:p>
          <a:p>
            <a:pPr algn="ctr"/>
            <a:r>
              <a:rPr lang="es-PE" sz="1600" dirty="0" smtClean="0"/>
              <a:t>Viajeros</a:t>
            </a:r>
          </a:p>
          <a:p>
            <a:pPr algn="ctr"/>
            <a:r>
              <a:rPr lang="es-PE" sz="1600" dirty="0" smtClean="0"/>
              <a:t>Comerciantes</a:t>
            </a:r>
            <a:endParaRPr lang="es-PE" sz="1600" dirty="0"/>
          </a:p>
        </p:txBody>
      </p:sp>
      <p:sp>
        <p:nvSpPr>
          <p:cNvPr id="13" name="CuadroTexto 12"/>
          <p:cNvSpPr txBox="1"/>
          <p:nvPr/>
        </p:nvSpPr>
        <p:spPr>
          <a:xfrm>
            <a:off x="2873647" y="6121588"/>
            <a:ext cx="1539297" cy="830997"/>
          </a:xfrm>
          <a:prstGeom prst="rect">
            <a:avLst/>
          </a:prstGeom>
          <a:noFill/>
        </p:spPr>
        <p:txBody>
          <a:bodyPr wrap="square" rtlCol="0">
            <a:spAutoFit/>
          </a:bodyPr>
          <a:lstStyle/>
          <a:p>
            <a:pPr algn="ctr"/>
            <a:r>
              <a:rPr lang="es-PE" sz="1600" dirty="0" smtClean="0"/>
              <a:t>Guerra</a:t>
            </a:r>
          </a:p>
          <a:p>
            <a:pPr algn="ctr"/>
            <a:r>
              <a:rPr lang="es-PE" sz="1600" dirty="0" smtClean="0"/>
              <a:t>Violencia</a:t>
            </a:r>
          </a:p>
          <a:p>
            <a:pPr algn="ctr"/>
            <a:r>
              <a:rPr lang="es-PE" sz="1600" dirty="0" smtClean="0"/>
              <a:t>Fuerza</a:t>
            </a:r>
            <a:endParaRPr lang="es-PE" sz="1600" dirty="0"/>
          </a:p>
        </p:txBody>
      </p:sp>
      <p:sp>
        <p:nvSpPr>
          <p:cNvPr id="14" name="CuadroTexto 13"/>
          <p:cNvSpPr txBox="1"/>
          <p:nvPr/>
        </p:nvSpPr>
        <p:spPr>
          <a:xfrm>
            <a:off x="9319504" y="6121589"/>
            <a:ext cx="1539297" cy="830997"/>
          </a:xfrm>
          <a:prstGeom prst="rect">
            <a:avLst/>
          </a:prstGeom>
          <a:noFill/>
        </p:spPr>
        <p:txBody>
          <a:bodyPr wrap="square" rtlCol="0">
            <a:spAutoFit/>
          </a:bodyPr>
          <a:lstStyle/>
          <a:p>
            <a:pPr algn="ctr"/>
            <a:r>
              <a:rPr lang="es-PE" sz="1600" dirty="0" smtClean="0"/>
              <a:t>Vino</a:t>
            </a:r>
          </a:p>
          <a:p>
            <a:pPr algn="ctr"/>
            <a:r>
              <a:rPr lang="es-PE" sz="1600" dirty="0" smtClean="0"/>
              <a:t>Festividad</a:t>
            </a:r>
          </a:p>
          <a:p>
            <a:pPr algn="ctr"/>
            <a:r>
              <a:rPr lang="es-PE" sz="1600" dirty="0" smtClean="0"/>
              <a:t>Embriaguez</a:t>
            </a:r>
            <a:endParaRPr lang="es-PE" sz="1600" dirty="0"/>
          </a:p>
        </p:txBody>
      </p:sp>
      <p:sp>
        <p:nvSpPr>
          <p:cNvPr id="15" name="CuadroTexto 14"/>
          <p:cNvSpPr txBox="1"/>
          <p:nvPr/>
        </p:nvSpPr>
        <p:spPr>
          <a:xfrm>
            <a:off x="1433813" y="6135422"/>
            <a:ext cx="1539297" cy="584775"/>
          </a:xfrm>
          <a:prstGeom prst="rect">
            <a:avLst/>
          </a:prstGeom>
          <a:noFill/>
        </p:spPr>
        <p:txBody>
          <a:bodyPr wrap="square" rtlCol="0">
            <a:spAutoFit/>
          </a:bodyPr>
          <a:lstStyle/>
          <a:p>
            <a:pPr algn="ctr"/>
            <a:r>
              <a:rPr lang="es-PE" sz="1600" dirty="0" smtClean="0"/>
              <a:t>Tierra</a:t>
            </a:r>
          </a:p>
          <a:p>
            <a:pPr algn="ctr"/>
            <a:r>
              <a:rPr lang="es-PE" sz="1600" dirty="0" smtClean="0"/>
              <a:t>Cultivo</a:t>
            </a:r>
            <a:endParaRPr lang="es-PE" sz="1600" dirty="0"/>
          </a:p>
        </p:txBody>
      </p:sp>
      <p:sp>
        <p:nvSpPr>
          <p:cNvPr id="16" name="CuadroTexto 15"/>
          <p:cNvSpPr txBox="1"/>
          <p:nvPr/>
        </p:nvSpPr>
        <p:spPr>
          <a:xfrm>
            <a:off x="7837544" y="981594"/>
            <a:ext cx="1539297" cy="584775"/>
          </a:xfrm>
          <a:prstGeom prst="rect">
            <a:avLst/>
          </a:prstGeom>
          <a:noFill/>
        </p:spPr>
        <p:txBody>
          <a:bodyPr wrap="square" rtlCol="0">
            <a:spAutoFit/>
          </a:bodyPr>
          <a:lstStyle/>
          <a:p>
            <a:pPr algn="ctr"/>
            <a:r>
              <a:rPr lang="es-PE" sz="1600" dirty="0" smtClean="0"/>
              <a:t>Amor</a:t>
            </a:r>
          </a:p>
          <a:p>
            <a:pPr algn="ctr"/>
            <a:r>
              <a:rPr lang="es-PE" sz="1600" dirty="0" smtClean="0"/>
              <a:t>Belleza</a:t>
            </a:r>
            <a:endParaRPr lang="es-PE" sz="1600" dirty="0"/>
          </a:p>
        </p:txBody>
      </p:sp>
    </p:spTree>
    <p:extLst>
      <p:ext uri="{BB962C8B-B14F-4D97-AF65-F5344CB8AC3E}">
        <p14:creationId xmlns:p14="http://schemas.microsoft.com/office/powerpoint/2010/main" val="357010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849086"/>
            <a:ext cx="10515600" cy="5327877"/>
          </a:xfrm>
        </p:spPr>
        <p:txBody>
          <a:bodyPr/>
          <a:lstStyle/>
          <a:p>
            <a:pPr marL="0" indent="0">
              <a:buNone/>
            </a:pPr>
            <a:r>
              <a:rPr lang="es-PE" dirty="0" smtClean="0">
                <a:solidFill>
                  <a:srgbClr val="FF0000"/>
                </a:solidFill>
              </a:rPr>
              <a:t>Mitos</a:t>
            </a:r>
            <a:r>
              <a:rPr lang="es-PE" dirty="0" smtClean="0"/>
              <a:t> = relatos sobre cosmos = Estructuración del universo</a:t>
            </a:r>
          </a:p>
          <a:p>
            <a:pPr marL="0" indent="0">
              <a:buNone/>
            </a:pPr>
            <a:endParaRPr lang="es-PE" dirty="0"/>
          </a:p>
        </p:txBody>
      </p:sp>
      <p:pic>
        <p:nvPicPr>
          <p:cNvPr id="4" name="Imagen 3"/>
          <p:cNvPicPr>
            <a:picLocks noChangeAspect="1"/>
          </p:cNvPicPr>
          <p:nvPr/>
        </p:nvPicPr>
        <p:blipFill>
          <a:blip r:embed="rId2"/>
          <a:stretch>
            <a:fillRect/>
          </a:stretch>
        </p:blipFill>
        <p:spPr>
          <a:xfrm>
            <a:off x="5910943" y="1803694"/>
            <a:ext cx="5806285" cy="3767004"/>
          </a:xfrm>
          <a:prstGeom prst="rect">
            <a:avLst/>
          </a:prstGeom>
        </p:spPr>
      </p:pic>
      <p:pic>
        <p:nvPicPr>
          <p:cNvPr id="5" name="Imagen 4"/>
          <p:cNvPicPr>
            <a:picLocks noChangeAspect="1"/>
          </p:cNvPicPr>
          <p:nvPr/>
        </p:nvPicPr>
        <p:blipFill>
          <a:blip r:embed="rId3"/>
          <a:stretch>
            <a:fillRect/>
          </a:stretch>
        </p:blipFill>
        <p:spPr>
          <a:xfrm>
            <a:off x="474772" y="1803694"/>
            <a:ext cx="5128355" cy="3846266"/>
          </a:xfrm>
          <a:prstGeom prst="rect">
            <a:avLst/>
          </a:prstGeom>
        </p:spPr>
      </p:pic>
      <p:pic>
        <p:nvPicPr>
          <p:cNvPr id="6" name="Imagen 5"/>
          <p:cNvPicPr>
            <a:picLocks noChangeAspect="1"/>
          </p:cNvPicPr>
          <p:nvPr/>
        </p:nvPicPr>
        <p:blipFill>
          <a:blip r:embed="rId4"/>
          <a:stretch>
            <a:fillRect/>
          </a:stretch>
        </p:blipFill>
        <p:spPr>
          <a:xfrm>
            <a:off x="3841002" y="5706156"/>
            <a:ext cx="3524250" cy="819150"/>
          </a:xfrm>
          <a:prstGeom prst="rect">
            <a:avLst/>
          </a:prstGeom>
        </p:spPr>
      </p:pic>
    </p:spTree>
    <p:extLst>
      <p:ext uri="{BB962C8B-B14F-4D97-AF65-F5344CB8AC3E}">
        <p14:creationId xmlns:p14="http://schemas.microsoft.com/office/powerpoint/2010/main" val="263065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598715"/>
            <a:ext cx="10515600" cy="4351338"/>
          </a:xfrm>
        </p:spPr>
        <p:txBody>
          <a:bodyPr/>
          <a:lstStyle/>
          <a:p>
            <a:pPr marL="0" indent="0">
              <a:buNone/>
            </a:pPr>
            <a:r>
              <a:rPr lang="es-PE" dirty="0" smtClean="0"/>
              <a:t>El imaginario de </a:t>
            </a:r>
            <a:r>
              <a:rPr lang="es-PE" dirty="0" smtClean="0">
                <a:solidFill>
                  <a:srgbClr val="FF0000"/>
                </a:solidFill>
              </a:rPr>
              <a:t>Homero</a:t>
            </a:r>
            <a:r>
              <a:rPr lang="es-PE" dirty="0" smtClean="0"/>
              <a:t>, preservado oralmente por mucho tiempo, luego por escrito. Se le memorizaba y recitaba; finalidad pedagógica. Objetivo religioso y político.</a:t>
            </a:r>
          </a:p>
          <a:p>
            <a:pPr marL="0" indent="0">
              <a:buNone/>
            </a:pPr>
            <a:endParaRPr lang="es-PE" dirty="0"/>
          </a:p>
        </p:txBody>
      </p:sp>
      <p:pic>
        <p:nvPicPr>
          <p:cNvPr id="4" name="Imagen 3"/>
          <p:cNvPicPr>
            <a:picLocks noChangeAspect="1"/>
          </p:cNvPicPr>
          <p:nvPr/>
        </p:nvPicPr>
        <p:blipFill>
          <a:blip r:embed="rId2"/>
          <a:stretch>
            <a:fillRect/>
          </a:stretch>
        </p:blipFill>
        <p:spPr>
          <a:xfrm>
            <a:off x="1621970" y="1978365"/>
            <a:ext cx="8284029" cy="4472598"/>
          </a:xfrm>
          <a:prstGeom prst="rect">
            <a:avLst/>
          </a:prstGeom>
        </p:spPr>
      </p:pic>
    </p:spTree>
    <p:extLst>
      <p:ext uri="{BB962C8B-B14F-4D97-AF65-F5344CB8AC3E}">
        <p14:creationId xmlns:p14="http://schemas.microsoft.com/office/powerpoint/2010/main" val="183895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598715"/>
            <a:ext cx="10515600" cy="4351338"/>
          </a:xfrm>
        </p:spPr>
        <p:txBody>
          <a:bodyPr/>
          <a:lstStyle/>
          <a:p>
            <a:pPr marL="0" indent="0">
              <a:buNone/>
            </a:pPr>
            <a:r>
              <a:rPr lang="es-PE" dirty="0" smtClean="0"/>
              <a:t>Paradigma de la </a:t>
            </a:r>
            <a:r>
              <a:rPr lang="es-PE" dirty="0" smtClean="0">
                <a:solidFill>
                  <a:srgbClr val="FF0000"/>
                </a:solidFill>
              </a:rPr>
              <a:t>guerra</a:t>
            </a:r>
            <a:r>
              <a:rPr lang="es-PE" dirty="0" smtClean="0"/>
              <a:t>; Victoria = seguridad y supervivencia. Si no se gana, al menos alcanzar la gloria. </a:t>
            </a:r>
          </a:p>
          <a:p>
            <a:pPr marL="0" indent="0">
              <a:buNone/>
            </a:pPr>
            <a:endParaRPr lang="es-PE" dirty="0"/>
          </a:p>
        </p:txBody>
      </p:sp>
      <p:pic>
        <p:nvPicPr>
          <p:cNvPr id="5" name="Imagen 4"/>
          <p:cNvPicPr>
            <a:picLocks noChangeAspect="1"/>
          </p:cNvPicPr>
          <p:nvPr/>
        </p:nvPicPr>
        <p:blipFill>
          <a:blip r:embed="rId2"/>
          <a:stretch>
            <a:fillRect/>
          </a:stretch>
        </p:blipFill>
        <p:spPr>
          <a:xfrm>
            <a:off x="1665515" y="1796143"/>
            <a:ext cx="8501743" cy="4667624"/>
          </a:xfrm>
          <a:prstGeom prst="rect">
            <a:avLst/>
          </a:prstGeom>
        </p:spPr>
      </p:pic>
    </p:spTree>
    <p:extLst>
      <p:ext uri="{BB962C8B-B14F-4D97-AF65-F5344CB8AC3E}">
        <p14:creationId xmlns:p14="http://schemas.microsoft.com/office/powerpoint/2010/main" val="1368469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1567097" y="4286936"/>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334789" y="3685784"/>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1638537" y="3501118"/>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1197428" y="3155434"/>
            <a:ext cx="10538080" cy="369332"/>
          </a:xfrm>
          <a:prstGeom prst="rect">
            <a:avLst/>
          </a:prstGeom>
          <a:noFill/>
        </p:spPr>
        <p:txBody>
          <a:bodyPr wrap="square" rtlCol="0">
            <a:spAutoFit/>
          </a:bodyPr>
          <a:lstStyle/>
          <a:p>
            <a:r>
              <a:rPr lang="es-PE" dirty="0" smtClean="0"/>
              <a:t>Minoica           Micénica           Época Oscura           Época Arcaica           Época Clásica            Época </a:t>
            </a:r>
            <a:r>
              <a:rPr lang="es-PE" dirty="0"/>
              <a:t>Helenística</a:t>
            </a:r>
          </a:p>
        </p:txBody>
      </p:sp>
      <p:pic>
        <p:nvPicPr>
          <p:cNvPr id="4" name="Imagen 3"/>
          <p:cNvPicPr>
            <a:picLocks noChangeAspect="1"/>
          </p:cNvPicPr>
          <p:nvPr/>
        </p:nvPicPr>
        <p:blipFill>
          <a:blip r:embed="rId2"/>
          <a:stretch>
            <a:fillRect/>
          </a:stretch>
        </p:blipFill>
        <p:spPr>
          <a:xfrm>
            <a:off x="152375" y="256093"/>
            <a:ext cx="3331054" cy="2129441"/>
          </a:xfrm>
          <a:prstGeom prst="rect">
            <a:avLst/>
          </a:prstGeom>
        </p:spPr>
      </p:pic>
      <p:pic>
        <p:nvPicPr>
          <p:cNvPr id="9" name="Imagen 8"/>
          <p:cNvPicPr>
            <a:picLocks noChangeAspect="1"/>
          </p:cNvPicPr>
          <p:nvPr/>
        </p:nvPicPr>
        <p:blipFill>
          <a:blip r:embed="rId3"/>
          <a:stretch>
            <a:fillRect/>
          </a:stretch>
        </p:blipFill>
        <p:spPr>
          <a:xfrm>
            <a:off x="514860" y="4490533"/>
            <a:ext cx="2920093" cy="2236667"/>
          </a:xfrm>
          <a:prstGeom prst="rect">
            <a:avLst/>
          </a:prstGeom>
        </p:spPr>
      </p:pic>
      <p:pic>
        <p:nvPicPr>
          <p:cNvPr id="10" name="Imagen 9"/>
          <p:cNvPicPr>
            <a:picLocks noChangeAspect="1"/>
          </p:cNvPicPr>
          <p:nvPr/>
        </p:nvPicPr>
        <p:blipFill>
          <a:blip r:embed="rId4"/>
          <a:stretch>
            <a:fillRect/>
          </a:stretch>
        </p:blipFill>
        <p:spPr>
          <a:xfrm>
            <a:off x="4122717" y="213950"/>
            <a:ext cx="3696396" cy="2168960"/>
          </a:xfrm>
          <a:prstGeom prst="rect">
            <a:avLst/>
          </a:prstGeom>
        </p:spPr>
      </p:pic>
      <p:pic>
        <p:nvPicPr>
          <p:cNvPr id="11" name="Imagen 10"/>
          <p:cNvPicPr>
            <a:picLocks noChangeAspect="1"/>
          </p:cNvPicPr>
          <p:nvPr/>
        </p:nvPicPr>
        <p:blipFill>
          <a:blip r:embed="rId5"/>
          <a:stretch>
            <a:fillRect/>
          </a:stretch>
        </p:blipFill>
        <p:spPr>
          <a:xfrm>
            <a:off x="4074334" y="4393441"/>
            <a:ext cx="3851519" cy="2333759"/>
          </a:xfrm>
          <a:prstGeom prst="rect">
            <a:avLst/>
          </a:prstGeom>
        </p:spPr>
      </p:pic>
      <p:pic>
        <p:nvPicPr>
          <p:cNvPr id="12" name="Imagen 11"/>
          <p:cNvPicPr>
            <a:picLocks noChangeAspect="1"/>
          </p:cNvPicPr>
          <p:nvPr/>
        </p:nvPicPr>
        <p:blipFill>
          <a:blip r:embed="rId6"/>
          <a:stretch>
            <a:fillRect/>
          </a:stretch>
        </p:blipFill>
        <p:spPr>
          <a:xfrm>
            <a:off x="8540737" y="256093"/>
            <a:ext cx="3194771" cy="2033036"/>
          </a:xfrm>
          <a:prstGeom prst="rect">
            <a:avLst/>
          </a:prstGeom>
        </p:spPr>
      </p:pic>
      <p:pic>
        <p:nvPicPr>
          <p:cNvPr id="16" name="Imagen 15"/>
          <p:cNvPicPr>
            <a:picLocks noChangeAspect="1"/>
          </p:cNvPicPr>
          <p:nvPr/>
        </p:nvPicPr>
        <p:blipFill>
          <a:blip r:embed="rId7"/>
          <a:stretch>
            <a:fillRect/>
          </a:stretch>
        </p:blipFill>
        <p:spPr>
          <a:xfrm>
            <a:off x="8390167" y="4392599"/>
            <a:ext cx="3345341" cy="2244342"/>
          </a:xfrm>
          <a:prstGeom prst="rect">
            <a:avLst/>
          </a:prstGeom>
        </p:spPr>
      </p:pic>
      <p:cxnSp>
        <p:nvCxnSpPr>
          <p:cNvPr id="18" name="Conector recto de flecha 17"/>
          <p:cNvCxnSpPr/>
          <p:nvPr/>
        </p:nvCxnSpPr>
        <p:spPr>
          <a:xfrm flipV="1">
            <a:off x="1638537" y="2612571"/>
            <a:ext cx="0" cy="542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2995860" y="3599935"/>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V="1">
            <a:off x="4654134" y="2532849"/>
            <a:ext cx="0" cy="542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6435875" y="3593466"/>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8438514" y="2586575"/>
            <a:ext cx="1129639" cy="4235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10634182" y="3672903"/>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13121" y="4433607"/>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828425" y="3576351"/>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023492" y="4077211"/>
            <a:ext cx="1357323" cy="1479959"/>
            <a:chOff x="4090757" y="2929728"/>
            <a:chExt cx="443392" cy="1479959"/>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090757" y="4040355"/>
              <a:ext cx="443392" cy="369332"/>
            </a:xfrm>
            <a:prstGeom prst="rect">
              <a:avLst/>
            </a:prstGeom>
            <a:noFill/>
          </p:spPr>
          <p:txBody>
            <a:bodyPr wrap="square" rtlCol="0">
              <a:spAutoFit/>
            </a:bodyPr>
            <a:lstStyle/>
            <a:p>
              <a:pPr algn="ctr"/>
              <a:r>
                <a:rPr lang="es-PE" dirty="0" smtClean="0"/>
                <a:t>-1200 circa</a:t>
              </a:r>
              <a:endParaRPr lang="es-PE" dirty="0"/>
            </a:p>
          </p:txBody>
        </p:sp>
      </p:grpSp>
      <p:sp>
        <p:nvSpPr>
          <p:cNvPr id="23" name="22 CuadroTexto"/>
          <p:cNvSpPr txBox="1"/>
          <p:nvPr/>
        </p:nvSpPr>
        <p:spPr>
          <a:xfrm>
            <a:off x="5177456" y="5119193"/>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041186" y="5167662"/>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2482431" y="3351482"/>
            <a:ext cx="1238747" cy="369332"/>
          </a:xfrm>
          <a:prstGeom prst="rect">
            <a:avLst/>
          </a:prstGeom>
          <a:noFill/>
        </p:spPr>
        <p:txBody>
          <a:bodyPr wrap="square" rtlCol="0">
            <a:spAutoFit/>
          </a:bodyPr>
          <a:lstStyle/>
          <a:p>
            <a:r>
              <a:rPr lang="es-PE" dirty="0" smtClean="0"/>
              <a:t>Troya</a:t>
            </a:r>
            <a:endParaRPr lang="es-PE" dirty="0"/>
          </a:p>
        </p:txBody>
      </p:sp>
      <p:sp>
        <p:nvSpPr>
          <p:cNvPr id="16" name="22 CuadroTexto"/>
          <p:cNvSpPr txBox="1"/>
          <p:nvPr/>
        </p:nvSpPr>
        <p:spPr>
          <a:xfrm>
            <a:off x="8041186" y="3635647"/>
            <a:ext cx="1238747" cy="369332"/>
          </a:xfrm>
          <a:prstGeom prst="rect">
            <a:avLst/>
          </a:prstGeom>
          <a:noFill/>
        </p:spPr>
        <p:txBody>
          <a:bodyPr wrap="square" rtlCol="0">
            <a:spAutoFit/>
          </a:bodyPr>
          <a:lstStyle/>
          <a:p>
            <a:r>
              <a:rPr lang="es-PE" dirty="0" smtClean="0"/>
              <a:t>Pericles</a:t>
            </a:r>
            <a:endParaRPr lang="es-PE" dirty="0"/>
          </a:p>
        </p:txBody>
      </p:sp>
      <p:sp>
        <p:nvSpPr>
          <p:cNvPr id="13" name="22 CuadroTexto"/>
          <p:cNvSpPr txBox="1"/>
          <p:nvPr/>
        </p:nvSpPr>
        <p:spPr>
          <a:xfrm>
            <a:off x="5402944" y="3811809"/>
            <a:ext cx="1238747" cy="369332"/>
          </a:xfrm>
          <a:prstGeom prst="rect">
            <a:avLst/>
          </a:prstGeom>
          <a:noFill/>
        </p:spPr>
        <p:txBody>
          <a:bodyPr wrap="square" rtlCol="0">
            <a:spAutoFit/>
          </a:bodyPr>
          <a:lstStyle/>
          <a:p>
            <a:r>
              <a:rPr lang="es-PE" dirty="0" smtClean="0"/>
              <a:t>Homero</a:t>
            </a:r>
            <a:endParaRPr lang="es-PE" dirty="0"/>
          </a:p>
        </p:txBody>
      </p:sp>
      <p:pic>
        <p:nvPicPr>
          <p:cNvPr id="4" name="Imagen 3"/>
          <p:cNvPicPr>
            <a:picLocks noChangeAspect="1"/>
          </p:cNvPicPr>
          <p:nvPr/>
        </p:nvPicPr>
        <p:blipFill>
          <a:blip r:embed="rId2"/>
          <a:stretch>
            <a:fillRect/>
          </a:stretch>
        </p:blipFill>
        <p:spPr>
          <a:xfrm>
            <a:off x="4499619" y="955642"/>
            <a:ext cx="2316961" cy="2074488"/>
          </a:xfrm>
          <a:prstGeom prst="rect">
            <a:avLst/>
          </a:prstGeom>
        </p:spPr>
      </p:pic>
      <p:pic>
        <p:nvPicPr>
          <p:cNvPr id="6" name="Imagen 5"/>
          <p:cNvPicPr>
            <a:picLocks noChangeAspect="1"/>
          </p:cNvPicPr>
          <p:nvPr/>
        </p:nvPicPr>
        <p:blipFill>
          <a:blip r:embed="rId3"/>
          <a:stretch>
            <a:fillRect/>
          </a:stretch>
        </p:blipFill>
        <p:spPr>
          <a:xfrm>
            <a:off x="573741" y="339629"/>
            <a:ext cx="3414847" cy="2929784"/>
          </a:xfrm>
          <a:prstGeom prst="rect">
            <a:avLst/>
          </a:prstGeom>
        </p:spPr>
      </p:pic>
      <p:pic>
        <p:nvPicPr>
          <p:cNvPr id="9" name="Imagen 8"/>
          <p:cNvPicPr>
            <a:picLocks noChangeAspect="1"/>
          </p:cNvPicPr>
          <p:nvPr/>
        </p:nvPicPr>
        <p:blipFill>
          <a:blip r:embed="rId4"/>
          <a:stretch>
            <a:fillRect/>
          </a:stretch>
        </p:blipFill>
        <p:spPr>
          <a:xfrm>
            <a:off x="7908347" y="471330"/>
            <a:ext cx="2101129" cy="2789109"/>
          </a:xfrm>
          <a:prstGeom prst="rect">
            <a:avLst/>
          </a:prstGeom>
        </p:spPr>
      </p:pic>
    </p:spTree>
    <p:extLst>
      <p:ext uri="{BB962C8B-B14F-4D97-AF65-F5344CB8AC3E}">
        <p14:creationId xmlns:p14="http://schemas.microsoft.com/office/powerpoint/2010/main" val="12787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436388" y="332521"/>
            <a:ext cx="4332646" cy="923330"/>
          </a:xfrm>
          <a:prstGeom prst="rect">
            <a:avLst/>
          </a:prstGeom>
          <a:noFill/>
        </p:spPr>
        <p:txBody>
          <a:bodyPr wrap="square" rtlCol="0">
            <a:spAutoFit/>
          </a:bodyPr>
          <a:lstStyle/>
          <a:p>
            <a:r>
              <a:rPr lang="es-PE" dirty="0" smtClean="0"/>
              <a:t>Universo = totalidad organizada parcialmente comprensible</a:t>
            </a:r>
          </a:p>
          <a:p>
            <a:endParaRPr lang="es-PE" dirty="0"/>
          </a:p>
        </p:txBody>
      </p:sp>
      <p:pic>
        <p:nvPicPr>
          <p:cNvPr id="2" name="Imagen 1"/>
          <p:cNvPicPr>
            <a:picLocks noChangeAspect="1"/>
          </p:cNvPicPr>
          <p:nvPr/>
        </p:nvPicPr>
        <p:blipFill>
          <a:blip r:embed="rId2"/>
          <a:stretch>
            <a:fillRect/>
          </a:stretch>
        </p:blipFill>
        <p:spPr>
          <a:xfrm>
            <a:off x="6464097" y="332521"/>
            <a:ext cx="5095962" cy="6315508"/>
          </a:xfrm>
          <a:prstGeom prst="rect">
            <a:avLst/>
          </a:prstGeom>
        </p:spPr>
      </p:pic>
      <p:pic>
        <p:nvPicPr>
          <p:cNvPr id="3" name="Imagen 2"/>
          <p:cNvPicPr>
            <a:picLocks noChangeAspect="1"/>
          </p:cNvPicPr>
          <p:nvPr/>
        </p:nvPicPr>
        <p:blipFill>
          <a:blip r:embed="rId3"/>
          <a:stretch>
            <a:fillRect/>
          </a:stretch>
        </p:blipFill>
        <p:spPr>
          <a:xfrm>
            <a:off x="350172" y="2227897"/>
            <a:ext cx="5670467" cy="3291754"/>
          </a:xfrm>
          <a:prstGeom prst="rect">
            <a:avLst/>
          </a:prstGeom>
        </p:spPr>
      </p:pic>
    </p:spTree>
    <p:extLst>
      <p:ext uri="{BB962C8B-B14F-4D97-AF65-F5344CB8AC3E}">
        <p14:creationId xmlns:p14="http://schemas.microsoft.com/office/powerpoint/2010/main" val="756458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170380" y="469499"/>
            <a:ext cx="10148293" cy="923330"/>
          </a:xfrm>
          <a:prstGeom prst="rect">
            <a:avLst/>
          </a:prstGeom>
          <a:noFill/>
        </p:spPr>
        <p:txBody>
          <a:bodyPr wrap="square" rtlCol="0">
            <a:spAutoFit/>
          </a:bodyPr>
          <a:lstStyle/>
          <a:p>
            <a:r>
              <a:rPr lang="es-PE" dirty="0" err="1" smtClean="0"/>
              <a:t>Diké</a:t>
            </a:r>
            <a:r>
              <a:rPr lang="es-PE" dirty="0" smtClean="0"/>
              <a:t> y Themis = Justicia y Derecho</a:t>
            </a:r>
          </a:p>
          <a:p>
            <a:r>
              <a:rPr lang="es-PE" dirty="0" smtClean="0">
                <a:solidFill>
                  <a:srgbClr val="FF0000"/>
                </a:solidFill>
              </a:rPr>
              <a:t>Vigilancia del cosmos</a:t>
            </a:r>
          </a:p>
          <a:p>
            <a:r>
              <a:rPr lang="es-PE" dirty="0" smtClean="0"/>
              <a:t>En Roma:</a:t>
            </a:r>
            <a:r>
              <a:rPr lang="es-PE" dirty="0" smtClean="0">
                <a:solidFill>
                  <a:srgbClr val="FF0000"/>
                </a:solidFill>
              </a:rPr>
              <a:t> </a:t>
            </a:r>
            <a:r>
              <a:rPr lang="es-PE" dirty="0" err="1" smtClean="0">
                <a:solidFill>
                  <a:srgbClr val="FF0000"/>
                </a:solidFill>
              </a:rPr>
              <a:t>Iustitia</a:t>
            </a:r>
            <a:endParaRPr lang="es-PE" dirty="0" smtClean="0">
              <a:solidFill>
                <a:srgbClr val="FF0000"/>
              </a:solidFill>
            </a:endParaRPr>
          </a:p>
        </p:txBody>
      </p:sp>
      <p:pic>
        <p:nvPicPr>
          <p:cNvPr id="2" name="Imagen 1"/>
          <p:cNvPicPr>
            <a:picLocks noChangeAspect="1"/>
          </p:cNvPicPr>
          <p:nvPr/>
        </p:nvPicPr>
        <p:blipFill>
          <a:blip r:embed="rId2"/>
          <a:stretch>
            <a:fillRect/>
          </a:stretch>
        </p:blipFill>
        <p:spPr>
          <a:xfrm>
            <a:off x="2530405" y="1707745"/>
            <a:ext cx="6909591" cy="4584248"/>
          </a:xfrm>
          <a:prstGeom prst="rect">
            <a:avLst/>
          </a:prstGeom>
        </p:spPr>
      </p:pic>
    </p:spTree>
    <p:extLst>
      <p:ext uri="{BB962C8B-B14F-4D97-AF65-F5344CB8AC3E}">
        <p14:creationId xmlns:p14="http://schemas.microsoft.com/office/powerpoint/2010/main" val="198234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Narrativas de Justicia</a:t>
            </a:r>
            <a:endParaRPr lang="es-PE" dirty="0"/>
          </a:p>
        </p:txBody>
      </p:sp>
      <p:sp>
        <p:nvSpPr>
          <p:cNvPr id="3" name="Marcador de contenido 2"/>
          <p:cNvSpPr>
            <a:spLocks noGrp="1"/>
          </p:cNvSpPr>
          <p:nvPr>
            <p:ph idx="1"/>
          </p:nvPr>
        </p:nvSpPr>
        <p:spPr/>
        <p:txBody>
          <a:bodyPr/>
          <a:lstStyle/>
          <a:p>
            <a:pPr marL="0" indent="0">
              <a:buNone/>
            </a:pPr>
            <a:r>
              <a:rPr lang="es-PE" dirty="0" smtClean="0"/>
              <a:t>Gonzalo Gamio</a:t>
            </a:r>
            <a:endParaRPr lang="es-PE" dirty="0"/>
          </a:p>
        </p:txBody>
      </p:sp>
      <p:pic>
        <p:nvPicPr>
          <p:cNvPr id="4" name="Imagen 3"/>
          <p:cNvPicPr>
            <a:picLocks noChangeAspect="1"/>
          </p:cNvPicPr>
          <p:nvPr/>
        </p:nvPicPr>
        <p:blipFill>
          <a:blip r:embed="rId2"/>
          <a:stretch>
            <a:fillRect/>
          </a:stretch>
        </p:blipFill>
        <p:spPr>
          <a:xfrm>
            <a:off x="6781639" y="1027906"/>
            <a:ext cx="3860607" cy="4897252"/>
          </a:xfrm>
          <a:prstGeom prst="rect">
            <a:avLst/>
          </a:prstGeom>
        </p:spPr>
      </p:pic>
      <p:pic>
        <p:nvPicPr>
          <p:cNvPr id="5" name="Imagen 4"/>
          <p:cNvPicPr>
            <a:picLocks noChangeAspect="1"/>
          </p:cNvPicPr>
          <p:nvPr/>
        </p:nvPicPr>
        <p:blipFill>
          <a:blip r:embed="rId3"/>
          <a:stretch>
            <a:fillRect/>
          </a:stretch>
        </p:blipFill>
        <p:spPr>
          <a:xfrm>
            <a:off x="838200" y="2889311"/>
            <a:ext cx="5195969" cy="3035847"/>
          </a:xfrm>
          <a:prstGeom prst="rect">
            <a:avLst/>
          </a:prstGeom>
        </p:spPr>
      </p:pic>
    </p:spTree>
    <p:extLst>
      <p:ext uri="{BB962C8B-B14F-4D97-AF65-F5344CB8AC3E}">
        <p14:creationId xmlns:p14="http://schemas.microsoft.com/office/powerpoint/2010/main" val="3968814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388984" y="153616"/>
            <a:ext cx="10148293" cy="923330"/>
          </a:xfrm>
          <a:prstGeom prst="rect">
            <a:avLst/>
          </a:prstGeom>
          <a:noFill/>
        </p:spPr>
        <p:txBody>
          <a:bodyPr wrap="square" rtlCol="0">
            <a:spAutoFit/>
          </a:bodyPr>
          <a:lstStyle/>
          <a:p>
            <a:r>
              <a:rPr lang="es-PE" dirty="0" smtClean="0"/>
              <a:t>Cosmos = orden</a:t>
            </a:r>
            <a:endParaRPr lang="es-PE" dirty="0"/>
          </a:p>
          <a:p>
            <a:r>
              <a:rPr lang="es-PE" dirty="0" smtClean="0"/>
              <a:t>Conservación del orden= Armonía</a:t>
            </a:r>
          </a:p>
          <a:p>
            <a:endParaRPr lang="es-PE" dirty="0" smtClean="0"/>
          </a:p>
        </p:txBody>
      </p:sp>
      <p:pic>
        <p:nvPicPr>
          <p:cNvPr id="2" name="Imagen 1"/>
          <p:cNvPicPr>
            <a:picLocks noChangeAspect="1"/>
          </p:cNvPicPr>
          <p:nvPr/>
        </p:nvPicPr>
        <p:blipFill>
          <a:blip r:embed="rId2"/>
          <a:stretch>
            <a:fillRect/>
          </a:stretch>
        </p:blipFill>
        <p:spPr>
          <a:xfrm>
            <a:off x="1797971" y="748283"/>
            <a:ext cx="8443307" cy="5923933"/>
          </a:xfrm>
          <a:prstGeom prst="rect">
            <a:avLst/>
          </a:prstGeom>
        </p:spPr>
      </p:pic>
    </p:spTree>
    <p:extLst>
      <p:ext uri="{BB962C8B-B14F-4D97-AF65-F5344CB8AC3E}">
        <p14:creationId xmlns:p14="http://schemas.microsoft.com/office/powerpoint/2010/main" val="147759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652519" y="0"/>
            <a:ext cx="10148293" cy="1200329"/>
          </a:xfrm>
          <a:prstGeom prst="rect">
            <a:avLst/>
          </a:prstGeom>
          <a:noFill/>
        </p:spPr>
        <p:txBody>
          <a:bodyPr wrap="square" rtlCol="0">
            <a:spAutoFit/>
          </a:bodyPr>
          <a:lstStyle/>
          <a:p>
            <a:endParaRPr lang="es-PE" dirty="0" smtClean="0"/>
          </a:p>
          <a:p>
            <a:r>
              <a:rPr lang="es-PE" dirty="0" smtClean="0"/>
              <a:t>Equilibrio = conflicto o tensión de fuerzas contrapuestas que se anulan recíprocamente. </a:t>
            </a:r>
          </a:p>
          <a:p>
            <a:r>
              <a:rPr lang="es-PE" dirty="0" smtClean="0"/>
              <a:t>Si se cumple y mantiene el orden, honramos a la justicia, supervisora del cosmos</a:t>
            </a:r>
          </a:p>
          <a:p>
            <a:endParaRPr lang="es-PE" dirty="0" smtClean="0"/>
          </a:p>
        </p:txBody>
      </p:sp>
      <p:pic>
        <p:nvPicPr>
          <p:cNvPr id="2" name="Imagen 1"/>
          <p:cNvPicPr>
            <a:picLocks noChangeAspect="1"/>
          </p:cNvPicPr>
          <p:nvPr/>
        </p:nvPicPr>
        <p:blipFill>
          <a:blip r:embed="rId2"/>
          <a:stretch>
            <a:fillRect/>
          </a:stretch>
        </p:blipFill>
        <p:spPr>
          <a:xfrm>
            <a:off x="1652519" y="1366584"/>
            <a:ext cx="7553480" cy="5095036"/>
          </a:xfrm>
          <a:prstGeom prst="rect">
            <a:avLst/>
          </a:prstGeom>
        </p:spPr>
      </p:pic>
    </p:spTree>
    <p:extLst>
      <p:ext uri="{BB962C8B-B14F-4D97-AF65-F5344CB8AC3E}">
        <p14:creationId xmlns:p14="http://schemas.microsoft.com/office/powerpoint/2010/main" val="323613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020751" y="170241"/>
            <a:ext cx="10148293" cy="923330"/>
          </a:xfrm>
          <a:prstGeom prst="rect">
            <a:avLst/>
          </a:prstGeom>
          <a:noFill/>
        </p:spPr>
        <p:txBody>
          <a:bodyPr wrap="square" rtlCol="0">
            <a:spAutoFit/>
          </a:bodyPr>
          <a:lstStyle/>
          <a:p>
            <a:endParaRPr lang="es-PE" dirty="0" smtClean="0"/>
          </a:p>
          <a:p>
            <a:r>
              <a:rPr lang="es-PE" dirty="0" smtClean="0"/>
              <a:t>Lo justo = correcto, lo que es necesario que sea, la preservación del cosmos</a:t>
            </a:r>
          </a:p>
          <a:p>
            <a:endParaRPr lang="es-PE" dirty="0" smtClean="0"/>
          </a:p>
        </p:txBody>
      </p:sp>
      <p:pic>
        <p:nvPicPr>
          <p:cNvPr id="2" name="Imagen 1"/>
          <p:cNvPicPr>
            <a:picLocks noChangeAspect="1"/>
          </p:cNvPicPr>
          <p:nvPr/>
        </p:nvPicPr>
        <p:blipFill>
          <a:blip r:embed="rId2"/>
          <a:stretch>
            <a:fillRect/>
          </a:stretch>
        </p:blipFill>
        <p:spPr>
          <a:xfrm>
            <a:off x="355170" y="1933314"/>
            <a:ext cx="5546867" cy="3643530"/>
          </a:xfrm>
          <a:prstGeom prst="rect">
            <a:avLst/>
          </a:prstGeom>
        </p:spPr>
      </p:pic>
      <p:pic>
        <p:nvPicPr>
          <p:cNvPr id="3" name="Imagen 2"/>
          <p:cNvPicPr>
            <a:picLocks noChangeAspect="1"/>
          </p:cNvPicPr>
          <p:nvPr/>
        </p:nvPicPr>
        <p:blipFill>
          <a:blip r:embed="rId3"/>
          <a:stretch>
            <a:fillRect/>
          </a:stretch>
        </p:blipFill>
        <p:spPr>
          <a:xfrm>
            <a:off x="6360903" y="1933314"/>
            <a:ext cx="5074147" cy="3818963"/>
          </a:xfrm>
          <a:prstGeom prst="rect">
            <a:avLst/>
          </a:prstGeom>
        </p:spPr>
      </p:pic>
    </p:spTree>
    <p:extLst>
      <p:ext uri="{BB962C8B-B14F-4D97-AF65-F5344CB8AC3E}">
        <p14:creationId xmlns:p14="http://schemas.microsoft.com/office/powerpoint/2010/main" val="118503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937625" y="1117892"/>
            <a:ext cx="4000136" cy="4524315"/>
          </a:xfrm>
          <a:prstGeom prst="rect">
            <a:avLst/>
          </a:prstGeom>
          <a:noFill/>
        </p:spPr>
        <p:txBody>
          <a:bodyPr wrap="square" rtlCol="0">
            <a:spAutoFit/>
          </a:bodyPr>
          <a:lstStyle/>
          <a:p>
            <a:endParaRPr lang="es-PE" dirty="0" smtClean="0"/>
          </a:p>
          <a:p>
            <a:r>
              <a:rPr lang="es-PE" dirty="0" smtClean="0"/>
              <a:t>Heráclito = “Sol y estrellas no podrán sobrepasar sus límites o las erinias lo descubrirán. (Fragmento 94, Poema)”</a:t>
            </a:r>
          </a:p>
          <a:p>
            <a:endParaRPr lang="es-PE" dirty="0" smtClean="0"/>
          </a:p>
          <a:p>
            <a:endParaRPr lang="es-PE" dirty="0"/>
          </a:p>
          <a:p>
            <a:endParaRPr lang="es-PE" dirty="0" smtClean="0"/>
          </a:p>
          <a:p>
            <a:endParaRPr lang="es-PE" dirty="0"/>
          </a:p>
          <a:p>
            <a:endParaRPr lang="es-PE" dirty="0" smtClean="0"/>
          </a:p>
          <a:p>
            <a:endParaRPr lang="es-PE" dirty="0"/>
          </a:p>
          <a:p>
            <a:endParaRPr lang="es-PE" dirty="0" smtClean="0"/>
          </a:p>
          <a:p>
            <a:endParaRPr lang="es-PE" dirty="0"/>
          </a:p>
          <a:p>
            <a:endParaRPr lang="es-PE" dirty="0" smtClean="0"/>
          </a:p>
          <a:p>
            <a:r>
              <a:rPr lang="es-PE" dirty="0" smtClean="0"/>
              <a:t>Parménides = “El ser no puede ser, así ha sido encadenado por el derecho y la justicia” (?)</a:t>
            </a:r>
            <a:endParaRPr lang="es-PE" dirty="0"/>
          </a:p>
        </p:txBody>
      </p:sp>
      <p:pic>
        <p:nvPicPr>
          <p:cNvPr id="2" name="Imagen 1"/>
          <p:cNvPicPr>
            <a:picLocks noChangeAspect="1"/>
          </p:cNvPicPr>
          <p:nvPr/>
        </p:nvPicPr>
        <p:blipFill>
          <a:blip r:embed="rId2"/>
          <a:stretch>
            <a:fillRect/>
          </a:stretch>
        </p:blipFill>
        <p:spPr>
          <a:xfrm>
            <a:off x="6963467" y="229126"/>
            <a:ext cx="3194686" cy="3150923"/>
          </a:xfrm>
          <a:prstGeom prst="rect">
            <a:avLst/>
          </a:prstGeom>
        </p:spPr>
      </p:pic>
      <p:pic>
        <p:nvPicPr>
          <p:cNvPr id="3" name="Imagen 2"/>
          <p:cNvPicPr>
            <a:picLocks noChangeAspect="1"/>
          </p:cNvPicPr>
          <p:nvPr/>
        </p:nvPicPr>
        <p:blipFill>
          <a:blip r:embed="rId3"/>
          <a:stretch>
            <a:fillRect/>
          </a:stretch>
        </p:blipFill>
        <p:spPr>
          <a:xfrm>
            <a:off x="7113095" y="3541340"/>
            <a:ext cx="2662671" cy="3316660"/>
          </a:xfrm>
          <a:prstGeom prst="rect">
            <a:avLst/>
          </a:prstGeom>
        </p:spPr>
      </p:pic>
    </p:spTree>
    <p:extLst>
      <p:ext uri="{BB962C8B-B14F-4D97-AF65-F5344CB8AC3E}">
        <p14:creationId xmlns:p14="http://schemas.microsoft.com/office/powerpoint/2010/main" val="3178041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987500" y="0"/>
            <a:ext cx="10148293" cy="646331"/>
          </a:xfrm>
          <a:prstGeom prst="rect">
            <a:avLst/>
          </a:prstGeom>
          <a:noFill/>
        </p:spPr>
        <p:txBody>
          <a:bodyPr wrap="square" rtlCol="0">
            <a:spAutoFit/>
          </a:bodyPr>
          <a:lstStyle/>
          <a:p>
            <a:endParaRPr lang="es-PE" dirty="0" smtClean="0"/>
          </a:p>
          <a:p>
            <a:r>
              <a:rPr lang="es-PE" dirty="0" smtClean="0">
                <a:solidFill>
                  <a:srgbClr val="FF0000"/>
                </a:solidFill>
              </a:rPr>
              <a:t>Crimen = herida al orden</a:t>
            </a:r>
            <a:endParaRPr lang="es-PE" dirty="0">
              <a:solidFill>
                <a:srgbClr val="FF0000"/>
              </a:solidFill>
            </a:endParaRPr>
          </a:p>
        </p:txBody>
      </p:sp>
      <p:pic>
        <p:nvPicPr>
          <p:cNvPr id="2" name="Imagen 1"/>
          <p:cNvPicPr>
            <a:picLocks noChangeAspect="1"/>
          </p:cNvPicPr>
          <p:nvPr/>
        </p:nvPicPr>
        <p:blipFill>
          <a:blip r:embed="rId2"/>
          <a:stretch>
            <a:fillRect/>
          </a:stretch>
        </p:blipFill>
        <p:spPr>
          <a:xfrm>
            <a:off x="1220256" y="1137544"/>
            <a:ext cx="4249518" cy="5079502"/>
          </a:xfrm>
          <a:prstGeom prst="rect">
            <a:avLst/>
          </a:prstGeom>
        </p:spPr>
      </p:pic>
      <p:pic>
        <p:nvPicPr>
          <p:cNvPr id="3" name="Imagen 2"/>
          <p:cNvPicPr>
            <a:picLocks noChangeAspect="1"/>
          </p:cNvPicPr>
          <p:nvPr/>
        </p:nvPicPr>
        <p:blipFill>
          <a:blip r:embed="rId3"/>
          <a:stretch>
            <a:fillRect/>
          </a:stretch>
        </p:blipFill>
        <p:spPr>
          <a:xfrm>
            <a:off x="7317364" y="646331"/>
            <a:ext cx="2973793" cy="2809722"/>
          </a:xfrm>
          <a:prstGeom prst="rect">
            <a:avLst/>
          </a:prstGeom>
        </p:spPr>
      </p:pic>
      <p:pic>
        <p:nvPicPr>
          <p:cNvPr id="5" name="Imagen 4"/>
          <p:cNvPicPr>
            <a:picLocks noChangeAspect="1"/>
          </p:cNvPicPr>
          <p:nvPr/>
        </p:nvPicPr>
        <p:blipFill>
          <a:blip r:embed="rId4"/>
          <a:stretch>
            <a:fillRect/>
          </a:stretch>
        </p:blipFill>
        <p:spPr>
          <a:xfrm>
            <a:off x="7500026" y="4684540"/>
            <a:ext cx="2608465" cy="1796943"/>
          </a:xfrm>
          <a:prstGeom prst="rect">
            <a:avLst/>
          </a:prstGeom>
        </p:spPr>
      </p:pic>
      <p:sp>
        <p:nvSpPr>
          <p:cNvPr id="6" name="Flecha derecha 5"/>
          <p:cNvSpPr/>
          <p:nvPr/>
        </p:nvSpPr>
        <p:spPr>
          <a:xfrm>
            <a:off x="6061646" y="1579418"/>
            <a:ext cx="788041" cy="5985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Flecha derecha 6"/>
          <p:cNvSpPr/>
          <p:nvPr/>
        </p:nvSpPr>
        <p:spPr>
          <a:xfrm rot="5400000">
            <a:off x="8410237" y="3771038"/>
            <a:ext cx="788041" cy="5985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10343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5196" y="365760"/>
            <a:ext cx="10515600" cy="5611698"/>
          </a:xfrm>
        </p:spPr>
        <p:txBody>
          <a:bodyPr/>
          <a:lstStyle/>
          <a:p>
            <a:r>
              <a:rPr lang="es-PE" dirty="0" err="1"/>
              <a:t>MacIntyre</a:t>
            </a:r>
            <a:r>
              <a:rPr lang="es-PE" dirty="0"/>
              <a:t>, en </a:t>
            </a:r>
            <a:r>
              <a:rPr lang="es-PE" i="1" dirty="0"/>
              <a:t>Tras la virtud</a:t>
            </a:r>
            <a:r>
              <a:rPr lang="es-PE" dirty="0"/>
              <a:t>, en el capítulo XI llamado “Las virtudes en Atenas”, señala </a:t>
            </a:r>
            <a:r>
              <a:rPr lang="es-PE" dirty="0" smtClean="0"/>
              <a:t>que</a:t>
            </a:r>
            <a:r>
              <a:rPr lang="es-PE" dirty="0"/>
              <a:t>: </a:t>
            </a:r>
            <a:endParaRPr lang="es-PE" dirty="0" smtClean="0"/>
          </a:p>
          <a:p>
            <a:endParaRPr lang="es-PE" dirty="0"/>
          </a:p>
          <a:p>
            <a:pPr lvl="1" algn="just"/>
            <a:r>
              <a:rPr lang="es-PE" dirty="0" smtClean="0"/>
              <a:t>“&lt;&lt;</a:t>
            </a:r>
            <a:r>
              <a:rPr lang="es-PE" i="1" dirty="0" err="1"/>
              <a:t>Díké</a:t>
            </a:r>
            <a:r>
              <a:rPr lang="es-PE" dirty="0"/>
              <a:t> </a:t>
            </a:r>
            <a:r>
              <a:rPr lang="es-PE" dirty="0" smtClean="0"/>
              <a:t>(</a:t>
            </a:r>
            <a:r>
              <a:rPr lang="es-PE" dirty="0" smtClean="0">
                <a:solidFill>
                  <a:srgbClr val="FF0000"/>
                </a:solidFill>
              </a:rPr>
              <a:t>justicia</a:t>
            </a:r>
            <a:r>
              <a:rPr lang="es-PE" dirty="0" smtClean="0"/>
              <a:t>) significa </a:t>
            </a:r>
            <a:r>
              <a:rPr lang="es-PE" dirty="0"/>
              <a:t>básicamente </a:t>
            </a:r>
            <a:r>
              <a:rPr lang="es-PE" dirty="0">
                <a:solidFill>
                  <a:srgbClr val="FF0000"/>
                </a:solidFill>
              </a:rPr>
              <a:t>el orden del universo</a:t>
            </a:r>
            <a:r>
              <a:rPr lang="es-PE" dirty="0"/>
              <a:t>&gt;&gt;, escribió </a:t>
            </a:r>
            <a:r>
              <a:rPr lang="es-PE" dirty="0" err="1"/>
              <a:t>Hugh</a:t>
            </a:r>
            <a:r>
              <a:rPr lang="es-PE" dirty="0"/>
              <a:t> Lloyd-Jones (1971, p. 161); </a:t>
            </a:r>
            <a:r>
              <a:rPr lang="es-PE" i="1" dirty="0" err="1"/>
              <a:t>dikaios</a:t>
            </a:r>
            <a:r>
              <a:rPr lang="es-PE" dirty="0"/>
              <a:t> </a:t>
            </a:r>
            <a:r>
              <a:rPr lang="es-PE" dirty="0" smtClean="0"/>
              <a:t>(</a:t>
            </a:r>
            <a:r>
              <a:rPr lang="es-PE" dirty="0" smtClean="0">
                <a:solidFill>
                  <a:srgbClr val="FF0000"/>
                </a:solidFill>
              </a:rPr>
              <a:t>justo</a:t>
            </a:r>
            <a:r>
              <a:rPr lang="es-PE" dirty="0" smtClean="0"/>
              <a:t>) es </a:t>
            </a:r>
            <a:r>
              <a:rPr lang="es-PE" dirty="0">
                <a:solidFill>
                  <a:srgbClr val="FF0000"/>
                </a:solidFill>
              </a:rPr>
              <a:t>el hombre que respeta y no viola ese orden</a:t>
            </a:r>
            <a:r>
              <a:rPr lang="es-PE" dirty="0"/>
              <a:t>. (…) Incluso en siglo V (a.C.) la naturaleza de la relación entre la </a:t>
            </a:r>
            <a:r>
              <a:rPr lang="es-PE" i="1" dirty="0" err="1"/>
              <a:t>dikaiosyne</a:t>
            </a:r>
            <a:r>
              <a:rPr lang="es-PE" dirty="0"/>
              <a:t> y algún orden cósmico no está tan clara como lo estaba en los poemas homéricos. (…) Ser </a:t>
            </a:r>
            <a:r>
              <a:rPr lang="es-PE" i="1" dirty="0" err="1"/>
              <a:t>dikaios</a:t>
            </a:r>
            <a:r>
              <a:rPr lang="es-PE" dirty="0"/>
              <a:t> </a:t>
            </a:r>
            <a:r>
              <a:rPr lang="es-PE" dirty="0">
                <a:solidFill>
                  <a:srgbClr val="FF0000"/>
                </a:solidFill>
              </a:rPr>
              <a:t>en Homero es no transgredir ese orden</a:t>
            </a:r>
            <a:r>
              <a:rPr lang="es-PE" dirty="0"/>
              <a:t>.”(1987,p.162)</a:t>
            </a:r>
          </a:p>
        </p:txBody>
      </p:sp>
      <p:pic>
        <p:nvPicPr>
          <p:cNvPr id="2" name="Imagen 1"/>
          <p:cNvPicPr>
            <a:picLocks noChangeAspect="1"/>
          </p:cNvPicPr>
          <p:nvPr/>
        </p:nvPicPr>
        <p:blipFill>
          <a:blip r:embed="rId2"/>
          <a:stretch>
            <a:fillRect/>
          </a:stretch>
        </p:blipFill>
        <p:spPr>
          <a:xfrm>
            <a:off x="4702968" y="4002059"/>
            <a:ext cx="2520055" cy="2538450"/>
          </a:xfrm>
          <a:prstGeom prst="rect">
            <a:avLst/>
          </a:prstGeom>
        </p:spPr>
      </p:pic>
    </p:spTree>
    <p:extLst>
      <p:ext uri="{BB962C8B-B14F-4D97-AF65-F5344CB8AC3E}">
        <p14:creationId xmlns:p14="http://schemas.microsoft.com/office/powerpoint/2010/main" val="3984885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27415" y="495918"/>
            <a:ext cx="7454421" cy="2585323"/>
          </a:xfrm>
          <a:prstGeom prst="rect">
            <a:avLst/>
          </a:prstGeom>
        </p:spPr>
        <p:txBody>
          <a:bodyPr wrap="square">
            <a:spAutoFit/>
          </a:bodyPr>
          <a:lstStyle/>
          <a:p>
            <a:endParaRPr lang="es-PE" dirty="0" smtClean="0"/>
          </a:p>
          <a:p>
            <a:r>
              <a:rPr lang="es-PE" dirty="0" smtClean="0"/>
              <a:t>No hay idea de pecado</a:t>
            </a:r>
          </a:p>
          <a:p>
            <a:endParaRPr lang="es-PE" dirty="0" smtClean="0"/>
          </a:p>
          <a:p>
            <a:r>
              <a:rPr lang="es-PE" dirty="0" smtClean="0"/>
              <a:t>Desmesura (</a:t>
            </a:r>
            <a:r>
              <a:rPr lang="es-PE" dirty="0" err="1" smtClean="0"/>
              <a:t>hybris</a:t>
            </a:r>
            <a:r>
              <a:rPr lang="es-PE" dirty="0" smtClean="0"/>
              <a:t>)</a:t>
            </a:r>
          </a:p>
          <a:p>
            <a:endParaRPr lang="es-PE" dirty="0" smtClean="0"/>
          </a:p>
          <a:p>
            <a:r>
              <a:rPr lang="es-PE" dirty="0" smtClean="0"/>
              <a:t>“</a:t>
            </a:r>
            <a:r>
              <a:rPr lang="es-PE" dirty="0" err="1" smtClean="0"/>
              <a:t>Conocete</a:t>
            </a:r>
            <a:r>
              <a:rPr lang="es-PE" dirty="0" smtClean="0"/>
              <a:t> a ti mismo” “nada demasiado”</a:t>
            </a:r>
          </a:p>
          <a:p>
            <a:endParaRPr lang="es-PE" dirty="0" smtClean="0"/>
          </a:p>
          <a:p>
            <a:r>
              <a:rPr lang="es-PE" dirty="0">
                <a:solidFill>
                  <a:srgbClr val="FF0000"/>
                </a:solidFill>
              </a:rPr>
              <a:t>Quebrar el </a:t>
            </a:r>
            <a:r>
              <a:rPr lang="es-PE" dirty="0" smtClean="0">
                <a:solidFill>
                  <a:srgbClr val="FF0000"/>
                </a:solidFill>
              </a:rPr>
              <a:t>orden = excederse, hacer injusticia</a:t>
            </a:r>
            <a:endParaRPr lang="es-PE" dirty="0">
              <a:solidFill>
                <a:srgbClr val="FF0000"/>
              </a:solidFill>
            </a:endParaRPr>
          </a:p>
          <a:p>
            <a:endParaRPr lang="es-PE" dirty="0"/>
          </a:p>
        </p:txBody>
      </p:sp>
      <p:pic>
        <p:nvPicPr>
          <p:cNvPr id="2" name="Imagen 1"/>
          <p:cNvPicPr>
            <a:picLocks noChangeAspect="1"/>
          </p:cNvPicPr>
          <p:nvPr/>
        </p:nvPicPr>
        <p:blipFill>
          <a:blip r:embed="rId2"/>
          <a:stretch>
            <a:fillRect/>
          </a:stretch>
        </p:blipFill>
        <p:spPr>
          <a:xfrm>
            <a:off x="5992064" y="145908"/>
            <a:ext cx="5679983" cy="6399154"/>
          </a:xfrm>
          <a:prstGeom prst="rect">
            <a:avLst/>
          </a:prstGeom>
        </p:spPr>
      </p:pic>
      <p:pic>
        <p:nvPicPr>
          <p:cNvPr id="3" name="Imagen 2"/>
          <p:cNvPicPr>
            <a:picLocks noChangeAspect="1"/>
          </p:cNvPicPr>
          <p:nvPr/>
        </p:nvPicPr>
        <p:blipFill>
          <a:blip r:embed="rId3"/>
          <a:stretch>
            <a:fillRect/>
          </a:stretch>
        </p:blipFill>
        <p:spPr>
          <a:xfrm>
            <a:off x="927415" y="3081241"/>
            <a:ext cx="4475018" cy="3252335"/>
          </a:xfrm>
          <a:prstGeom prst="rect">
            <a:avLst/>
          </a:prstGeom>
        </p:spPr>
      </p:pic>
    </p:spTree>
    <p:extLst>
      <p:ext uri="{BB962C8B-B14F-4D97-AF65-F5344CB8AC3E}">
        <p14:creationId xmlns:p14="http://schemas.microsoft.com/office/powerpoint/2010/main" val="2752797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81743" y="1041853"/>
            <a:ext cx="10515600" cy="4351338"/>
          </a:xfrm>
        </p:spPr>
        <p:txBody>
          <a:bodyPr>
            <a:noAutofit/>
          </a:bodyPr>
          <a:lstStyle/>
          <a:p>
            <a:pPr marL="0" indent="0" algn="ctr">
              <a:buNone/>
            </a:pPr>
            <a:r>
              <a:rPr lang="es-PE" sz="16600" dirty="0" smtClean="0"/>
              <a:t>LA </a:t>
            </a:r>
          </a:p>
          <a:p>
            <a:pPr marL="0" indent="0" algn="ctr">
              <a:buNone/>
            </a:pPr>
            <a:r>
              <a:rPr lang="es-PE" sz="16600" dirty="0" smtClean="0"/>
              <a:t>VIRTUD</a:t>
            </a:r>
            <a:endParaRPr lang="es-PE" sz="16600" dirty="0"/>
          </a:p>
        </p:txBody>
      </p:sp>
    </p:spTree>
    <p:extLst>
      <p:ext uri="{BB962C8B-B14F-4D97-AF65-F5344CB8AC3E}">
        <p14:creationId xmlns:p14="http://schemas.microsoft.com/office/powerpoint/2010/main" val="2388321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40277" y="0"/>
            <a:ext cx="9854293" cy="6768058"/>
          </a:xfrm>
          <a:prstGeom prst="rect">
            <a:avLst/>
          </a:prstGeom>
        </p:spPr>
      </p:pic>
    </p:spTree>
    <p:extLst>
      <p:ext uri="{BB962C8B-B14F-4D97-AF65-F5344CB8AC3E}">
        <p14:creationId xmlns:p14="http://schemas.microsoft.com/office/powerpoint/2010/main" val="389831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buNone/>
            </a:pPr>
            <a:r>
              <a:rPr lang="es-PE" dirty="0" smtClean="0"/>
              <a:t>Virtud, </a:t>
            </a:r>
            <a:r>
              <a:rPr lang="es-PE" dirty="0" err="1" smtClean="0"/>
              <a:t>virtuosidad</a:t>
            </a:r>
            <a:r>
              <a:rPr lang="es-PE" dirty="0" smtClean="0"/>
              <a:t> o </a:t>
            </a:r>
            <a:r>
              <a:rPr lang="es-PE" dirty="0" smtClean="0">
                <a:solidFill>
                  <a:srgbClr val="FF0000"/>
                </a:solidFill>
              </a:rPr>
              <a:t>excelencia</a:t>
            </a:r>
            <a:r>
              <a:rPr lang="es-PE" dirty="0" smtClean="0"/>
              <a:t>: función cabal del cumplimiento de algo. (Virtud del caballo, de la espada, de la nave)</a:t>
            </a:r>
          </a:p>
          <a:p>
            <a:pPr marL="0" indent="0">
              <a:buNone/>
            </a:pPr>
            <a:endParaRPr lang="es-PE" dirty="0" smtClean="0"/>
          </a:p>
        </p:txBody>
      </p:sp>
      <p:pic>
        <p:nvPicPr>
          <p:cNvPr id="5" name="Imagen 4"/>
          <p:cNvPicPr>
            <a:picLocks noChangeAspect="1"/>
          </p:cNvPicPr>
          <p:nvPr/>
        </p:nvPicPr>
        <p:blipFill>
          <a:blip r:embed="rId2"/>
          <a:stretch>
            <a:fillRect/>
          </a:stretch>
        </p:blipFill>
        <p:spPr>
          <a:xfrm>
            <a:off x="0" y="2199235"/>
            <a:ext cx="4995949" cy="3345502"/>
          </a:xfrm>
          <a:prstGeom prst="rect">
            <a:avLst/>
          </a:prstGeom>
        </p:spPr>
      </p:pic>
      <p:pic>
        <p:nvPicPr>
          <p:cNvPr id="7" name="Imagen 6"/>
          <p:cNvPicPr>
            <a:picLocks noChangeAspect="1"/>
          </p:cNvPicPr>
          <p:nvPr/>
        </p:nvPicPr>
        <p:blipFill>
          <a:blip r:embed="rId3"/>
          <a:stretch>
            <a:fillRect/>
          </a:stretch>
        </p:blipFill>
        <p:spPr>
          <a:xfrm>
            <a:off x="4876237" y="1339201"/>
            <a:ext cx="1915824" cy="5065569"/>
          </a:xfrm>
          <a:prstGeom prst="rect">
            <a:avLst/>
          </a:prstGeom>
        </p:spPr>
      </p:pic>
      <p:pic>
        <p:nvPicPr>
          <p:cNvPr id="8" name="Imagen 7"/>
          <p:cNvPicPr>
            <a:picLocks noChangeAspect="1"/>
          </p:cNvPicPr>
          <p:nvPr/>
        </p:nvPicPr>
        <p:blipFill>
          <a:blip r:embed="rId4"/>
          <a:stretch>
            <a:fillRect/>
          </a:stretch>
        </p:blipFill>
        <p:spPr>
          <a:xfrm>
            <a:off x="6792061" y="2366729"/>
            <a:ext cx="4910815" cy="2843104"/>
          </a:xfrm>
          <a:prstGeom prst="rect">
            <a:avLst/>
          </a:prstGeom>
        </p:spPr>
      </p:pic>
    </p:spTree>
    <p:extLst>
      <p:ext uri="{BB962C8B-B14F-4D97-AF65-F5344CB8AC3E}">
        <p14:creationId xmlns:p14="http://schemas.microsoft.com/office/powerpoint/2010/main" val="229931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46095" y="2300385"/>
            <a:ext cx="2910762" cy="2910762"/>
          </a:xfrm>
          <a:prstGeom prst="rect">
            <a:avLst/>
          </a:prstGeom>
        </p:spPr>
      </p:pic>
      <p:pic>
        <p:nvPicPr>
          <p:cNvPr id="6" name="Imagen 5"/>
          <p:cNvPicPr>
            <a:picLocks noChangeAspect="1"/>
          </p:cNvPicPr>
          <p:nvPr/>
        </p:nvPicPr>
        <p:blipFill>
          <a:blip r:embed="rId3"/>
          <a:stretch>
            <a:fillRect/>
          </a:stretch>
        </p:blipFill>
        <p:spPr>
          <a:xfrm>
            <a:off x="8629747" y="1737980"/>
            <a:ext cx="3328988" cy="3382040"/>
          </a:xfrm>
          <a:prstGeom prst="rect">
            <a:avLst/>
          </a:prstGeom>
        </p:spPr>
      </p:pic>
      <p:pic>
        <p:nvPicPr>
          <p:cNvPr id="2" name="Imagen 1"/>
          <p:cNvPicPr>
            <a:picLocks noChangeAspect="1"/>
          </p:cNvPicPr>
          <p:nvPr/>
        </p:nvPicPr>
        <p:blipFill>
          <a:blip r:embed="rId4"/>
          <a:stretch>
            <a:fillRect/>
          </a:stretch>
        </p:blipFill>
        <p:spPr>
          <a:xfrm>
            <a:off x="3526972" y="260244"/>
            <a:ext cx="4484914" cy="6202541"/>
          </a:xfrm>
          <a:prstGeom prst="rect">
            <a:avLst/>
          </a:prstGeom>
        </p:spPr>
      </p:pic>
    </p:spTree>
    <p:extLst>
      <p:ext uri="{BB962C8B-B14F-4D97-AF65-F5344CB8AC3E}">
        <p14:creationId xmlns:p14="http://schemas.microsoft.com/office/powerpoint/2010/main" val="3237789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buNone/>
            </a:pPr>
            <a:r>
              <a:rPr lang="es-PE" dirty="0" smtClean="0"/>
              <a:t>“Vivir buscando y ejerciendo la virtud”</a:t>
            </a:r>
          </a:p>
          <a:p>
            <a:pPr marL="0" indent="0">
              <a:buNone/>
            </a:pPr>
            <a:endParaRPr lang="es-PE" dirty="0" smtClean="0"/>
          </a:p>
        </p:txBody>
      </p:sp>
      <p:pic>
        <p:nvPicPr>
          <p:cNvPr id="2" name="Imagen 1"/>
          <p:cNvPicPr>
            <a:picLocks noChangeAspect="1"/>
          </p:cNvPicPr>
          <p:nvPr/>
        </p:nvPicPr>
        <p:blipFill>
          <a:blip r:embed="rId2"/>
          <a:stretch>
            <a:fillRect/>
          </a:stretch>
        </p:blipFill>
        <p:spPr>
          <a:xfrm>
            <a:off x="2861397" y="995015"/>
            <a:ext cx="6216101" cy="5569339"/>
          </a:xfrm>
          <a:prstGeom prst="rect">
            <a:avLst/>
          </a:prstGeom>
        </p:spPr>
      </p:pic>
    </p:spTree>
    <p:extLst>
      <p:ext uri="{BB962C8B-B14F-4D97-AF65-F5344CB8AC3E}">
        <p14:creationId xmlns:p14="http://schemas.microsoft.com/office/powerpoint/2010/main" val="159745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5444" y="0"/>
            <a:ext cx="10515600" cy="6558742"/>
          </a:xfrm>
        </p:spPr>
        <p:txBody>
          <a:bodyPr>
            <a:normAutofit/>
          </a:bodyPr>
          <a:lstStyle/>
          <a:p>
            <a:pPr marL="0" indent="0">
              <a:buNone/>
            </a:pPr>
            <a:endParaRPr lang="es-PE" dirty="0" smtClean="0"/>
          </a:p>
          <a:p>
            <a:pPr marL="0" indent="0">
              <a:buNone/>
            </a:pPr>
            <a:r>
              <a:rPr lang="es-PE" dirty="0" smtClean="0"/>
              <a:t>Pero; ¿cuál es la virtud de lo </a:t>
            </a:r>
            <a:r>
              <a:rPr lang="es-PE" dirty="0" smtClean="0">
                <a:solidFill>
                  <a:srgbClr val="FF0000"/>
                </a:solidFill>
              </a:rPr>
              <a:t>humano</a:t>
            </a:r>
            <a:r>
              <a:rPr lang="es-PE" dirty="0" smtClean="0"/>
              <a:t>?</a:t>
            </a:r>
          </a:p>
          <a:p>
            <a:pPr marL="0" indent="0">
              <a:buNone/>
            </a:pPr>
            <a:endParaRPr lang="es-PE" dirty="0" smtClean="0"/>
          </a:p>
        </p:txBody>
      </p:sp>
      <p:pic>
        <p:nvPicPr>
          <p:cNvPr id="2" name="Imagen 1"/>
          <p:cNvPicPr>
            <a:picLocks noChangeAspect="1"/>
          </p:cNvPicPr>
          <p:nvPr/>
        </p:nvPicPr>
        <p:blipFill>
          <a:blip r:embed="rId2"/>
          <a:stretch>
            <a:fillRect/>
          </a:stretch>
        </p:blipFill>
        <p:spPr>
          <a:xfrm>
            <a:off x="2089179" y="1021542"/>
            <a:ext cx="8102226" cy="5537200"/>
          </a:xfrm>
          <a:prstGeom prst="rect">
            <a:avLst/>
          </a:prstGeom>
        </p:spPr>
      </p:pic>
    </p:spTree>
    <p:extLst>
      <p:ext uri="{BB962C8B-B14F-4D97-AF65-F5344CB8AC3E}">
        <p14:creationId xmlns:p14="http://schemas.microsoft.com/office/powerpoint/2010/main" val="2563034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lgn="just">
              <a:buNone/>
            </a:pPr>
            <a:endParaRPr lang="es-PE" dirty="0" smtClean="0"/>
          </a:p>
          <a:p>
            <a:pPr marL="0" indent="0" algn="just">
              <a:buNone/>
            </a:pPr>
            <a:r>
              <a:rPr lang="es-PE" dirty="0" smtClean="0"/>
              <a:t>Virtudes homéricas vs virtudes democráticas </a:t>
            </a:r>
          </a:p>
          <a:p>
            <a:pPr marL="0" indent="0" algn="just">
              <a:buNone/>
            </a:pPr>
            <a:r>
              <a:rPr lang="es-PE" dirty="0" smtClean="0"/>
              <a:t>(competitivas vs cooperativas)</a:t>
            </a:r>
          </a:p>
          <a:p>
            <a:pPr marL="0" indent="0" algn="just">
              <a:buNone/>
            </a:pPr>
            <a:endParaRPr lang="es-PE" dirty="0"/>
          </a:p>
          <a:p>
            <a:pPr marL="0" indent="0" algn="just">
              <a:buNone/>
            </a:pPr>
            <a:r>
              <a:rPr lang="es-PE" dirty="0" err="1" smtClean="0"/>
              <a:t>MacIntyre</a:t>
            </a:r>
            <a:r>
              <a:rPr lang="es-PE" dirty="0" smtClean="0"/>
              <a:t> </a:t>
            </a:r>
            <a:r>
              <a:rPr lang="es-PE" dirty="0"/>
              <a:t>señala respecto a las virtudes éticas que: </a:t>
            </a:r>
            <a:endParaRPr lang="es-PE" dirty="0" smtClean="0"/>
          </a:p>
          <a:p>
            <a:pPr marL="0" indent="0" algn="just">
              <a:buNone/>
            </a:pPr>
            <a:r>
              <a:rPr lang="es-PE" dirty="0"/>
              <a:t>	</a:t>
            </a:r>
            <a:r>
              <a:rPr lang="es-PE" dirty="0" smtClean="0"/>
              <a:t>“</a:t>
            </a:r>
            <a:r>
              <a:rPr lang="es-PE" dirty="0" err="1"/>
              <a:t>Adkins</a:t>
            </a:r>
            <a:r>
              <a:rPr lang="es-PE" dirty="0"/>
              <a:t> ha establecido una útil comparación, (…) contempla a las </a:t>
            </a:r>
            <a:r>
              <a:rPr lang="es-PE" dirty="0" smtClean="0"/>
              <a:t>	</a:t>
            </a:r>
            <a:r>
              <a:rPr lang="es-PE" dirty="0" smtClean="0">
                <a:solidFill>
                  <a:srgbClr val="FF0000"/>
                </a:solidFill>
              </a:rPr>
              <a:t>competitivas</a:t>
            </a:r>
            <a:r>
              <a:rPr lang="es-PE" dirty="0" smtClean="0"/>
              <a:t> </a:t>
            </a:r>
            <a:r>
              <a:rPr lang="es-PE" dirty="0"/>
              <a:t>como de </a:t>
            </a:r>
            <a:r>
              <a:rPr lang="es-PE" dirty="0" smtClean="0"/>
              <a:t>ascendencia homérica</a:t>
            </a:r>
            <a:r>
              <a:rPr lang="es-PE" dirty="0"/>
              <a:t>; las </a:t>
            </a:r>
            <a:r>
              <a:rPr lang="es-PE" dirty="0" smtClean="0">
                <a:solidFill>
                  <a:srgbClr val="FF0000"/>
                </a:solidFill>
              </a:rPr>
              <a:t>cooperativas 	</a:t>
            </a:r>
            <a:r>
              <a:rPr lang="es-PE" dirty="0" smtClean="0"/>
              <a:t>representan </a:t>
            </a:r>
            <a:r>
              <a:rPr lang="es-PE" dirty="0"/>
              <a:t>el mundo social de la democracia </a:t>
            </a:r>
            <a:r>
              <a:rPr lang="es-PE" dirty="0" smtClean="0"/>
              <a:t>ateniense</a:t>
            </a:r>
            <a:r>
              <a:rPr lang="es-PE" dirty="0"/>
              <a:t>” </a:t>
            </a:r>
            <a:r>
              <a:rPr lang="es-PE" dirty="0" smtClean="0"/>
              <a:t>	(</a:t>
            </a:r>
            <a:r>
              <a:rPr lang="es-PE" dirty="0"/>
              <a:t>1987, </a:t>
            </a:r>
            <a:r>
              <a:rPr lang="es-PE" dirty="0" smtClean="0"/>
              <a:t>p.170)</a:t>
            </a:r>
          </a:p>
          <a:p>
            <a:pPr marL="0" indent="0" algn="just">
              <a:buNone/>
            </a:pPr>
            <a:endParaRPr lang="es-PE" dirty="0"/>
          </a:p>
          <a:p>
            <a:pPr marL="0" indent="0" algn="just">
              <a:buNone/>
            </a:pPr>
            <a:r>
              <a:rPr lang="es-PE" dirty="0" smtClean="0"/>
              <a:t>	“</a:t>
            </a:r>
            <a:r>
              <a:rPr lang="es-PE" dirty="0"/>
              <a:t>Cuando </a:t>
            </a:r>
            <a:r>
              <a:rPr lang="es-PE" dirty="0" err="1"/>
              <a:t>Isócrates</a:t>
            </a:r>
            <a:r>
              <a:rPr lang="es-PE" dirty="0"/>
              <a:t> alababa a Pericles, lo describía excediendo a </a:t>
            </a:r>
            <a:r>
              <a:rPr lang="es-PE" dirty="0" smtClean="0"/>
              <a:t>	los </a:t>
            </a:r>
            <a:r>
              <a:rPr lang="es-PE" dirty="0"/>
              <a:t>demás ciudadanos en </a:t>
            </a:r>
            <a:r>
              <a:rPr lang="es-PE" dirty="0" smtClean="0"/>
              <a:t>ser </a:t>
            </a:r>
            <a:r>
              <a:rPr lang="es-PE" i="1" dirty="0" err="1"/>
              <a:t>sophrón</a:t>
            </a:r>
            <a:r>
              <a:rPr lang="es-PE" i="1" dirty="0"/>
              <a:t>, </a:t>
            </a:r>
            <a:r>
              <a:rPr lang="es-PE" i="1" dirty="0" err="1"/>
              <a:t>diakaios</a:t>
            </a:r>
            <a:r>
              <a:rPr lang="es-PE" i="1" dirty="0"/>
              <a:t> </a:t>
            </a:r>
            <a:r>
              <a:rPr lang="es-PE" dirty="0"/>
              <a:t>y</a:t>
            </a:r>
            <a:r>
              <a:rPr lang="es-PE" i="1" dirty="0"/>
              <a:t> </a:t>
            </a:r>
            <a:r>
              <a:rPr lang="es-PE" i="1" dirty="0" err="1"/>
              <a:t>sophos</a:t>
            </a:r>
            <a:r>
              <a:rPr lang="es-PE" dirty="0" smtClean="0"/>
              <a:t>. 	(prudente, justo y sabio)” </a:t>
            </a:r>
            <a:r>
              <a:rPr lang="es-PE" dirty="0"/>
              <a:t>(</a:t>
            </a:r>
            <a:r>
              <a:rPr lang="es-PE" i="1" dirty="0"/>
              <a:t>Ib. </a:t>
            </a:r>
            <a:r>
              <a:rPr lang="es-PE" dirty="0"/>
              <a:t>p.173</a:t>
            </a:r>
            <a:r>
              <a:rPr lang="es-PE" i="1" dirty="0"/>
              <a:t>) </a:t>
            </a:r>
            <a:endParaRPr lang="es-PE" dirty="0"/>
          </a:p>
        </p:txBody>
      </p:sp>
    </p:spTree>
    <p:extLst>
      <p:ext uri="{BB962C8B-B14F-4D97-AF65-F5344CB8AC3E}">
        <p14:creationId xmlns:p14="http://schemas.microsoft.com/office/powerpoint/2010/main" val="4288732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1575" y="0"/>
            <a:ext cx="10515600" cy="6558742"/>
          </a:xfrm>
        </p:spPr>
        <p:txBody>
          <a:bodyPr>
            <a:normAutofit/>
          </a:bodyPr>
          <a:lstStyle/>
          <a:p>
            <a:pPr marL="0" indent="0">
              <a:buNone/>
            </a:pPr>
            <a:endParaRPr lang="es-PE" dirty="0"/>
          </a:p>
          <a:p>
            <a:pPr marL="0" indent="0">
              <a:buNone/>
            </a:pPr>
            <a:r>
              <a:rPr lang="es-PE" dirty="0" smtClean="0"/>
              <a:t>Homero como origen y cumbre de la virtud. Valentía en batalla, sabiduría y habilidad en la toma de decisiones.</a:t>
            </a:r>
          </a:p>
          <a:p>
            <a:pPr marL="0" indent="0">
              <a:buNone/>
            </a:pPr>
            <a:endParaRPr lang="es-PE" dirty="0"/>
          </a:p>
        </p:txBody>
      </p:sp>
      <p:pic>
        <p:nvPicPr>
          <p:cNvPr id="2" name="Imagen 1"/>
          <p:cNvPicPr>
            <a:picLocks noChangeAspect="1"/>
          </p:cNvPicPr>
          <p:nvPr/>
        </p:nvPicPr>
        <p:blipFill>
          <a:blip r:embed="rId2"/>
          <a:stretch>
            <a:fillRect/>
          </a:stretch>
        </p:blipFill>
        <p:spPr>
          <a:xfrm>
            <a:off x="572496" y="1636567"/>
            <a:ext cx="11013758" cy="5065561"/>
          </a:xfrm>
          <a:prstGeom prst="rect">
            <a:avLst/>
          </a:prstGeom>
        </p:spPr>
      </p:pic>
    </p:spTree>
    <p:extLst>
      <p:ext uri="{BB962C8B-B14F-4D97-AF65-F5344CB8AC3E}">
        <p14:creationId xmlns:p14="http://schemas.microsoft.com/office/powerpoint/2010/main" val="1910937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788648" y="1090183"/>
            <a:ext cx="10704105" cy="4524315"/>
          </a:xfrm>
          <a:prstGeom prst="rect">
            <a:avLst/>
          </a:prstGeom>
          <a:noFill/>
        </p:spPr>
        <p:txBody>
          <a:bodyPr wrap="square" rtlCol="0">
            <a:spAutoFit/>
          </a:bodyPr>
          <a:lstStyle/>
          <a:p>
            <a:r>
              <a:rPr lang="es-PE" u="sng" dirty="0" smtClean="0"/>
              <a:t>Virtudes del Rey Guerrero</a:t>
            </a:r>
          </a:p>
          <a:p>
            <a:endParaRPr lang="es-PE" dirty="0" smtClean="0"/>
          </a:p>
          <a:p>
            <a:r>
              <a:rPr lang="es-PE" dirty="0" smtClean="0"/>
              <a:t>Virtudes Competitivas:</a:t>
            </a:r>
          </a:p>
          <a:p>
            <a:endParaRPr lang="es-PE" dirty="0"/>
          </a:p>
          <a:p>
            <a:r>
              <a:rPr lang="es-PE" dirty="0" smtClean="0"/>
              <a:t>	Valentía</a:t>
            </a:r>
          </a:p>
          <a:p>
            <a:r>
              <a:rPr lang="es-PE" dirty="0" smtClean="0"/>
              <a:t>	Vigor físico</a:t>
            </a:r>
          </a:p>
          <a:p>
            <a:r>
              <a:rPr lang="es-PE" dirty="0" smtClean="0"/>
              <a:t>	Astucia</a:t>
            </a:r>
          </a:p>
          <a:p>
            <a:endParaRPr lang="es-PE" dirty="0" smtClean="0"/>
          </a:p>
          <a:p>
            <a:r>
              <a:rPr lang="es-PE" dirty="0" smtClean="0"/>
              <a:t>Virtudes sociales:</a:t>
            </a:r>
          </a:p>
          <a:p>
            <a:endParaRPr lang="es-PE" dirty="0"/>
          </a:p>
          <a:p>
            <a:r>
              <a:rPr lang="es-PE" dirty="0" smtClean="0"/>
              <a:t>	Lealtad, amistad (filia)</a:t>
            </a:r>
          </a:p>
          <a:p>
            <a:r>
              <a:rPr lang="es-PE" dirty="0" smtClean="0"/>
              <a:t>	Hospitalidad (</a:t>
            </a:r>
            <a:r>
              <a:rPr lang="es-PE" dirty="0" err="1" smtClean="0"/>
              <a:t>xenía</a:t>
            </a:r>
            <a:r>
              <a:rPr lang="es-PE" dirty="0" smtClean="0"/>
              <a:t>), reciprocidad, justicia.</a:t>
            </a:r>
          </a:p>
          <a:p>
            <a:endParaRPr lang="es-PE" dirty="0"/>
          </a:p>
          <a:p>
            <a:endParaRPr lang="es-PE" dirty="0" smtClean="0"/>
          </a:p>
          <a:p>
            <a:r>
              <a:rPr lang="es-PE" dirty="0" smtClean="0"/>
              <a:t>Paradigma de la venganza </a:t>
            </a:r>
          </a:p>
          <a:p>
            <a:endParaRPr lang="es-PE" dirty="0"/>
          </a:p>
        </p:txBody>
      </p:sp>
      <p:pic>
        <p:nvPicPr>
          <p:cNvPr id="2" name="Imagen 1"/>
          <p:cNvPicPr>
            <a:picLocks noChangeAspect="1"/>
          </p:cNvPicPr>
          <p:nvPr/>
        </p:nvPicPr>
        <p:blipFill>
          <a:blip r:embed="rId2"/>
          <a:stretch>
            <a:fillRect/>
          </a:stretch>
        </p:blipFill>
        <p:spPr>
          <a:xfrm>
            <a:off x="5511970" y="48376"/>
            <a:ext cx="3237100" cy="2332882"/>
          </a:xfrm>
          <a:prstGeom prst="rect">
            <a:avLst/>
          </a:prstGeom>
        </p:spPr>
      </p:pic>
      <p:pic>
        <p:nvPicPr>
          <p:cNvPr id="3" name="Imagen 2"/>
          <p:cNvPicPr>
            <a:picLocks noChangeAspect="1"/>
          </p:cNvPicPr>
          <p:nvPr/>
        </p:nvPicPr>
        <p:blipFill>
          <a:blip r:embed="rId3"/>
          <a:stretch>
            <a:fillRect/>
          </a:stretch>
        </p:blipFill>
        <p:spPr>
          <a:xfrm>
            <a:off x="6140700" y="3423065"/>
            <a:ext cx="2188353" cy="3271012"/>
          </a:xfrm>
          <a:prstGeom prst="rect">
            <a:avLst/>
          </a:prstGeom>
        </p:spPr>
      </p:pic>
      <p:pic>
        <p:nvPicPr>
          <p:cNvPr id="6" name="Imagen 5"/>
          <p:cNvPicPr>
            <a:picLocks noChangeAspect="1"/>
          </p:cNvPicPr>
          <p:nvPr/>
        </p:nvPicPr>
        <p:blipFill>
          <a:blip r:embed="rId4"/>
          <a:stretch>
            <a:fillRect/>
          </a:stretch>
        </p:blipFill>
        <p:spPr>
          <a:xfrm>
            <a:off x="9226980" y="991767"/>
            <a:ext cx="2425076" cy="2360119"/>
          </a:xfrm>
          <a:prstGeom prst="rect">
            <a:avLst/>
          </a:prstGeom>
        </p:spPr>
      </p:pic>
      <p:cxnSp>
        <p:nvCxnSpPr>
          <p:cNvPr id="8" name="Conector recto de flecha 7"/>
          <p:cNvCxnSpPr/>
          <p:nvPr/>
        </p:nvCxnSpPr>
        <p:spPr>
          <a:xfrm flipV="1">
            <a:off x="2671482" y="1214817"/>
            <a:ext cx="2528047" cy="116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2904565" y="2635624"/>
            <a:ext cx="5844505" cy="215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2671482" y="2951970"/>
            <a:ext cx="3156072" cy="79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5"/>
          <a:stretch>
            <a:fillRect/>
          </a:stretch>
        </p:blipFill>
        <p:spPr>
          <a:xfrm>
            <a:off x="8911102" y="3917741"/>
            <a:ext cx="3056829" cy="2788686"/>
          </a:xfrm>
          <a:prstGeom prst="rect">
            <a:avLst/>
          </a:prstGeom>
        </p:spPr>
      </p:pic>
      <p:cxnSp>
        <p:nvCxnSpPr>
          <p:cNvPr id="15" name="Conector recto de flecha 14"/>
          <p:cNvCxnSpPr/>
          <p:nvPr/>
        </p:nvCxnSpPr>
        <p:spPr>
          <a:xfrm>
            <a:off x="10439517" y="3751803"/>
            <a:ext cx="0" cy="37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96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55073" y="415637"/>
            <a:ext cx="10515600" cy="5927581"/>
          </a:xfrm>
        </p:spPr>
        <p:txBody>
          <a:bodyPr>
            <a:normAutofit fontScale="92500" lnSpcReduction="10000"/>
          </a:bodyPr>
          <a:lstStyle/>
          <a:p>
            <a:pPr marL="0" indent="0" algn="just">
              <a:buNone/>
            </a:pPr>
            <a:r>
              <a:rPr lang="es-PE" dirty="0" err="1"/>
              <a:t>Alasdair</a:t>
            </a:r>
            <a:r>
              <a:rPr lang="es-PE" dirty="0"/>
              <a:t> </a:t>
            </a:r>
            <a:r>
              <a:rPr lang="es-PE" dirty="0" err="1"/>
              <a:t>MacIntyre</a:t>
            </a:r>
            <a:r>
              <a:rPr lang="es-PE" dirty="0"/>
              <a:t> </a:t>
            </a:r>
            <a:r>
              <a:rPr lang="es-PE" dirty="0" smtClean="0"/>
              <a:t>señala:</a:t>
            </a:r>
          </a:p>
          <a:p>
            <a:pPr marL="0" indent="0" algn="just">
              <a:buNone/>
            </a:pPr>
            <a:r>
              <a:rPr lang="es-PE" dirty="0" smtClean="0"/>
              <a:t>“Formaba </a:t>
            </a:r>
            <a:r>
              <a:rPr lang="es-PE" dirty="0"/>
              <a:t>parte de su herencia homérica creer que la excelencia ha de juzgarse en términos de criterios establecidos dentro de alguna forma específica de actividad sistemática (…). Ser bueno significa ser bueno en alguna actividad o en el desempeño de algún papel en el contexto de tal actividad. Hay por lo menos siete tipos de actividades sistemáticas en los que tales criterios de excelencia se elaboran y se aplican a los mundos homéricos y post-homéricos.” (1994, p.47</a:t>
            </a:r>
            <a:r>
              <a:rPr lang="es-PE" dirty="0" smtClean="0"/>
              <a:t>)</a:t>
            </a:r>
          </a:p>
          <a:p>
            <a:pPr marL="0" indent="0" algn="just">
              <a:buNone/>
            </a:pPr>
            <a:endParaRPr lang="es-PE" dirty="0"/>
          </a:p>
          <a:p>
            <a:pPr marL="0" indent="0" algn="just">
              <a:buNone/>
            </a:pPr>
            <a:r>
              <a:rPr lang="es-PE" dirty="0" err="1" smtClean="0"/>
              <a:t>MacIntyre</a:t>
            </a:r>
            <a:r>
              <a:rPr lang="es-PE" dirty="0" smtClean="0"/>
              <a:t> </a:t>
            </a:r>
            <a:r>
              <a:rPr lang="es-PE" dirty="0"/>
              <a:t>luego enumera en primer lugar la </a:t>
            </a:r>
            <a:r>
              <a:rPr lang="es-PE" dirty="0">
                <a:solidFill>
                  <a:srgbClr val="FF0000"/>
                </a:solidFill>
              </a:rPr>
              <a:t>guerra</a:t>
            </a:r>
            <a:r>
              <a:rPr lang="es-PE" dirty="0"/>
              <a:t> y el combate, que se asocian al arquetipo de la victoria, pero luego deja entrever un sentido pragmático de la excelencia al mencionar campos como el de la </a:t>
            </a:r>
            <a:r>
              <a:rPr lang="es-PE" dirty="0">
                <a:solidFill>
                  <a:srgbClr val="FF0000"/>
                </a:solidFill>
              </a:rPr>
              <a:t>navegación</a:t>
            </a:r>
            <a:r>
              <a:rPr lang="es-PE" dirty="0"/>
              <a:t>, la </a:t>
            </a:r>
            <a:r>
              <a:rPr lang="es-PE" dirty="0">
                <a:solidFill>
                  <a:srgbClr val="FF0000"/>
                </a:solidFill>
              </a:rPr>
              <a:t>gimnasia</a:t>
            </a:r>
            <a:r>
              <a:rPr lang="es-PE" dirty="0"/>
              <a:t> o atletismo, la </a:t>
            </a:r>
            <a:r>
              <a:rPr lang="es-PE" dirty="0">
                <a:solidFill>
                  <a:srgbClr val="FF0000"/>
                </a:solidFill>
              </a:rPr>
              <a:t>poesía</a:t>
            </a:r>
            <a:r>
              <a:rPr lang="es-PE" dirty="0"/>
              <a:t>, épica, lírica y </a:t>
            </a:r>
            <a:r>
              <a:rPr lang="es-PE" dirty="0">
                <a:solidFill>
                  <a:srgbClr val="FF0000"/>
                </a:solidFill>
              </a:rPr>
              <a:t>dramaturgia</a:t>
            </a:r>
            <a:r>
              <a:rPr lang="es-PE" dirty="0"/>
              <a:t>, la </a:t>
            </a:r>
            <a:r>
              <a:rPr lang="es-PE" dirty="0" err="1">
                <a:solidFill>
                  <a:srgbClr val="FF0000"/>
                </a:solidFill>
              </a:rPr>
              <a:t>agroganadería</a:t>
            </a:r>
            <a:r>
              <a:rPr lang="es-PE" dirty="0"/>
              <a:t>, la </a:t>
            </a:r>
            <a:r>
              <a:rPr lang="es-PE" dirty="0">
                <a:solidFill>
                  <a:srgbClr val="FF0000"/>
                </a:solidFill>
              </a:rPr>
              <a:t>retórica</a:t>
            </a:r>
            <a:r>
              <a:rPr lang="es-PE" dirty="0"/>
              <a:t> y </a:t>
            </a:r>
            <a:r>
              <a:rPr lang="es-PE" dirty="0">
                <a:solidFill>
                  <a:srgbClr val="FF0000"/>
                </a:solidFill>
              </a:rPr>
              <a:t>gobernabilidad</a:t>
            </a:r>
            <a:r>
              <a:rPr lang="es-PE" dirty="0"/>
              <a:t>, a las cuales habrá de agregarse la </a:t>
            </a:r>
            <a:r>
              <a:rPr lang="es-PE" dirty="0">
                <a:solidFill>
                  <a:srgbClr val="FF0000"/>
                </a:solidFill>
              </a:rPr>
              <a:t>arquitectura</a:t>
            </a:r>
            <a:r>
              <a:rPr lang="es-PE" dirty="0"/>
              <a:t>, </a:t>
            </a:r>
            <a:r>
              <a:rPr lang="es-PE" dirty="0">
                <a:solidFill>
                  <a:srgbClr val="FF0000"/>
                </a:solidFill>
              </a:rPr>
              <a:t>escultura</a:t>
            </a:r>
            <a:r>
              <a:rPr lang="es-PE" dirty="0"/>
              <a:t>, </a:t>
            </a:r>
            <a:r>
              <a:rPr lang="es-PE" dirty="0">
                <a:solidFill>
                  <a:srgbClr val="FF0000"/>
                </a:solidFill>
              </a:rPr>
              <a:t>pintura</a:t>
            </a:r>
            <a:r>
              <a:rPr lang="es-PE" dirty="0"/>
              <a:t> y asimismo las </a:t>
            </a:r>
            <a:r>
              <a:rPr lang="es-PE" dirty="0">
                <a:solidFill>
                  <a:srgbClr val="FF0000"/>
                </a:solidFill>
              </a:rPr>
              <a:t>matemáticas</a:t>
            </a:r>
            <a:r>
              <a:rPr lang="es-PE" dirty="0"/>
              <a:t>, </a:t>
            </a:r>
            <a:r>
              <a:rPr lang="es-PE" dirty="0">
                <a:solidFill>
                  <a:srgbClr val="FF0000"/>
                </a:solidFill>
              </a:rPr>
              <a:t>filosofía</a:t>
            </a:r>
            <a:r>
              <a:rPr lang="es-PE" dirty="0"/>
              <a:t> y </a:t>
            </a:r>
            <a:r>
              <a:rPr lang="es-PE" dirty="0">
                <a:solidFill>
                  <a:srgbClr val="FF0000"/>
                </a:solidFill>
              </a:rPr>
              <a:t>teología</a:t>
            </a:r>
            <a:r>
              <a:rPr lang="es-PE" dirty="0"/>
              <a:t>. Todas virtudes, aquellas, complementarias a las bélicas</a:t>
            </a:r>
          </a:p>
        </p:txBody>
      </p:sp>
    </p:spTree>
    <p:extLst>
      <p:ext uri="{BB962C8B-B14F-4D97-AF65-F5344CB8AC3E}">
        <p14:creationId xmlns:p14="http://schemas.microsoft.com/office/powerpoint/2010/main" val="3897348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3064" y="242327"/>
            <a:ext cx="5970160" cy="2308324"/>
          </a:xfrm>
          <a:prstGeom prst="rect">
            <a:avLst/>
          </a:prstGeom>
        </p:spPr>
        <p:txBody>
          <a:bodyPr wrap="none">
            <a:spAutoFit/>
          </a:bodyPr>
          <a:lstStyle/>
          <a:p>
            <a:r>
              <a:rPr lang="es-PE" dirty="0"/>
              <a:t>En siglo de </a:t>
            </a:r>
            <a:r>
              <a:rPr lang="es-PE" dirty="0" smtClean="0"/>
              <a:t>Pericles: Legisladores, Logos, </a:t>
            </a:r>
            <a:r>
              <a:rPr lang="es-PE" dirty="0" err="1" smtClean="0"/>
              <a:t>Isonomía</a:t>
            </a:r>
            <a:endParaRPr lang="es-PE" dirty="0" smtClean="0"/>
          </a:p>
          <a:p>
            <a:r>
              <a:rPr lang="es-PE" dirty="0" smtClean="0">
                <a:solidFill>
                  <a:srgbClr val="FF0000"/>
                </a:solidFill>
              </a:rPr>
              <a:t>Un bien común</a:t>
            </a:r>
          </a:p>
          <a:p>
            <a:r>
              <a:rPr lang="es-PE" dirty="0" smtClean="0">
                <a:solidFill>
                  <a:srgbClr val="FF0000"/>
                </a:solidFill>
              </a:rPr>
              <a:t>Política</a:t>
            </a:r>
            <a:r>
              <a:rPr lang="es-PE" dirty="0" smtClean="0"/>
              <a:t>: excelencia de la </a:t>
            </a:r>
            <a:r>
              <a:rPr lang="es-PE" dirty="0" smtClean="0">
                <a:solidFill>
                  <a:srgbClr val="FF0000"/>
                </a:solidFill>
              </a:rPr>
              <a:t>cooperación</a:t>
            </a:r>
          </a:p>
          <a:p>
            <a:r>
              <a:rPr lang="es-PE" dirty="0" smtClean="0"/>
              <a:t>Ya no </a:t>
            </a:r>
            <a:r>
              <a:rPr lang="es-PE" dirty="0" err="1" smtClean="0"/>
              <a:t>Diké</a:t>
            </a:r>
            <a:r>
              <a:rPr lang="es-PE" dirty="0" smtClean="0"/>
              <a:t>, sino </a:t>
            </a:r>
            <a:r>
              <a:rPr lang="es-PE" dirty="0" err="1" smtClean="0"/>
              <a:t>Diakaiosyne</a:t>
            </a:r>
            <a:r>
              <a:rPr lang="es-PE" dirty="0" smtClean="0"/>
              <a:t>: la </a:t>
            </a:r>
            <a:r>
              <a:rPr lang="es-PE" dirty="0" smtClean="0">
                <a:solidFill>
                  <a:srgbClr val="FF0000"/>
                </a:solidFill>
              </a:rPr>
              <a:t>observancia del orden público</a:t>
            </a:r>
          </a:p>
          <a:p>
            <a:endParaRPr lang="es-PE" dirty="0"/>
          </a:p>
          <a:p>
            <a:endParaRPr lang="es-PE" dirty="0" smtClean="0"/>
          </a:p>
          <a:p>
            <a:endParaRPr lang="es-PE" dirty="0"/>
          </a:p>
          <a:p>
            <a:endParaRPr lang="es-PE" dirty="0"/>
          </a:p>
        </p:txBody>
      </p:sp>
      <p:pic>
        <p:nvPicPr>
          <p:cNvPr id="2" name="Imagen 1"/>
          <p:cNvPicPr>
            <a:picLocks noChangeAspect="1"/>
          </p:cNvPicPr>
          <p:nvPr/>
        </p:nvPicPr>
        <p:blipFill>
          <a:blip r:embed="rId2"/>
          <a:stretch>
            <a:fillRect/>
          </a:stretch>
        </p:blipFill>
        <p:spPr>
          <a:xfrm>
            <a:off x="2717128" y="1622239"/>
            <a:ext cx="6726129" cy="4966295"/>
          </a:xfrm>
          <a:prstGeom prst="rect">
            <a:avLst/>
          </a:prstGeom>
        </p:spPr>
      </p:pic>
    </p:spTree>
    <p:extLst>
      <p:ext uri="{BB962C8B-B14F-4D97-AF65-F5344CB8AC3E}">
        <p14:creationId xmlns:p14="http://schemas.microsoft.com/office/powerpoint/2010/main" val="169536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80734" y="671691"/>
            <a:ext cx="11151066" cy="3139321"/>
          </a:xfrm>
          <a:prstGeom prst="rect">
            <a:avLst/>
          </a:prstGeom>
        </p:spPr>
        <p:txBody>
          <a:bodyPr wrap="none">
            <a:spAutoFit/>
          </a:bodyPr>
          <a:lstStyle/>
          <a:p>
            <a:r>
              <a:rPr lang="es-PE" dirty="0" smtClean="0"/>
              <a:t>Virtudes Cooperativas</a:t>
            </a:r>
          </a:p>
          <a:p>
            <a:r>
              <a:rPr lang="es-PE" dirty="0" smtClean="0">
                <a:solidFill>
                  <a:srgbClr val="FF0000"/>
                </a:solidFill>
              </a:rPr>
              <a:t>Deliberación</a:t>
            </a:r>
          </a:p>
          <a:p>
            <a:endParaRPr lang="es-PE" dirty="0"/>
          </a:p>
          <a:p>
            <a:r>
              <a:rPr lang="es-PE" dirty="0" err="1"/>
              <a:t>MacIntyre</a:t>
            </a:r>
            <a:r>
              <a:rPr lang="es-PE" dirty="0"/>
              <a:t> </a:t>
            </a:r>
            <a:r>
              <a:rPr lang="es-PE" dirty="0" smtClean="0"/>
              <a:t>señala </a:t>
            </a:r>
            <a:r>
              <a:rPr lang="es-PE" dirty="0"/>
              <a:t>que: “En Homero, la cuestión del honor es la cuestión de qué se le debe a un rey</a:t>
            </a:r>
            <a:r>
              <a:rPr lang="es-PE" dirty="0" smtClean="0"/>
              <a:t>;</a:t>
            </a:r>
          </a:p>
          <a:p>
            <a:r>
              <a:rPr lang="es-PE" dirty="0" smtClean="0"/>
              <a:t> </a:t>
            </a:r>
            <a:r>
              <a:rPr lang="es-PE" dirty="0"/>
              <a:t>en Sófocles, la cuestión del honor se ha convertido en la cuestión de qué se le debe a un hombre</a:t>
            </a:r>
            <a:r>
              <a:rPr lang="es-PE" dirty="0" smtClean="0"/>
              <a:t>.” </a:t>
            </a:r>
            <a:r>
              <a:rPr lang="es-PE" dirty="0"/>
              <a:t>(1987, p.169) </a:t>
            </a:r>
            <a:endParaRPr lang="es-PE" dirty="0" smtClean="0"/>
          </a:p>
          <a:p>
            <a:endParaRPr lang="es-PE" dirty="0"/>
          </a:p>
          <a:p>
            <a:r>
              <a:rPr lang="es-PE" dirty="0" smtClean="0"/>
              <a:t>“</a:t>
            </a:r>
            <a:r>
              <a:rPr lang="es-PE" dirty="0"/>
              <a:t>Los atenienses en general admiten que las </a:t>
            </a:r>
            <a:r>
              <a:rPr lang="es-PE" dirty="0">
                <a:solidFill>
                  <a:srgbClr val="FF0000"/>
                </a:solidFill>
              </a:rPr>
              <a:t>virtudes tienen su lugar dentro del contexto social de la ciudad-estado</a:t>
            </a:r>
            <a:r>
              <a:rPr lang="es-PE" dirty="0" smtClean="0"/>
              <a:t>.</a:t>
            </a:r>
          </a:p>
          <a:p>
            <a:r>
              <a:rPr lang="es-PE" dirty="0" smtClean="0"/>
              <a:t> </a:t>
            </a:r>
            <a:r>
              <a:rPr lang="es-PE" dirty="0"/>
              <a:t>El ser buen hombre estará, según todo punto de vista griego, por lo menos muy vinculado a </a:t>
            </a:r>
            <a:r>
              <a:rPr lang="es-PE" dirty="0">
                <a:solidFill>
                  <a:srgbClr val="FF0000"/>
                </a:solidFill>
              </a:rPr>
              <a:t>ser un buen ciudadano</a:t>
            </a:r>
            <a:r>
              <a:rPr lang="es-PE" dirty="0" smtClean="0"/>
              <a:t>.”</a:t>
            </a:r>
          </a:p>
          <a:p>
            <a:r>
              <a:rPr lang="es-PE" dirty="0" smtClean="0"/>
              <a:t> </a:t>
            </a:r>
            <a:r>
              <a:rPr lang="es-PE" dirty="0"/>
              <a:t>(1987, p.172) </a:t>
            </a:r>
            <a:r>
              <a:rPr lang="es-PE" dirty="0" smtClean="0"/>
              <a:t> </a:t>
            </a:r>
          </a:p>
          <a:p>
            <a:endParaRPr lang="es-PE" dirty="0"/>
          </a:p>
          <a:p>
            <a:endParaRPr lang="es-PE" dirty="0"/>
          </a:p>
        </p:txBody>
      </p:sp>
      <p:pic>
        <p:nvPicPr>
          <p:cNvPr id="3" name="Imagen 2"/>
          <p:cNvPicPr>
            <a:picLocks noChangeAspect="1"/>
          </p:cNvPicPr>
          <p:nvPr/>
        </p:nvPicPr>
        <p:blipFill>
          <a:blip r:embed="rId2"/>
          <a:stretch>
            <a:fillRect/>
          </a:stretch>
        </p:blipFill>
        <p:spPr>
          <a:xfrm>
            <a:off x="2590280" y="3261073"/>
            <a:ext cx="6370840" cy="3311575"/>
          </a:xfrm>
          <a:prstGeom prst="rect">
            <a:avLst/>
          </a:prstGeom>
        </p:spPr>
      </p:pic>
    </p:spTree>
    <p:extLst>
      <p:ext uri="{BB962C8B-B14F-4D97-AF65-F5344CB8AC3E}">
        <p14:creationId xmlns:p14="http://schemas.microsoft.com/office/powerpoint/2010/main" val="351165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001486"/>
            <a:ext cx="10515600" cy="5856514"/>
          </a:xfrm>
        </p:spPr>
        <p:txBody>
          <a:bodyPr>
            <a:normAutofit/>
          </a:bodyPr>
          <a:lstStyle/>
          <a:p>
            <a:pPr marL="0" indent="0">
              <a:buNone/>
            </a:pPr>
            <a:r>
              <a:rPr lang="es-PE" dirty="0" smtClean="0"/>
              <a:t>Sócrates: </a:t>
            </a:r>
            <a:r>
              <a:rPr lang="es-PE" dirty="0"/>
              <a:t>la virtud consiste en el conocimiento y la reflexión sobre lo que es correcto y </a:t>
            </a:r>
            <a:r>
              <a:rPr lang="es-PE" dirty="0" smtClean="0"/>
              <a:t>bueno. Autoconciencia </a:t>
            </a:r>
            <a:r>
              <a:rPr lang="es-PE" dirty="0"/>
              <a:t>y la autorreflexión como caminos hacia la virtud.</a:t>
            </a:r>
            <a:endParaRPr lang="es-PE" dirty="0" smtClean="0"/>
          </a:p>
          <a:p>
            <a:pPr marL="0" indent="0">
              <a:buNone/>
            </a:pPr>
            <a:endParaRPr lang="es-PE" dirty="0"/>
          </a:p>
          <a:p>
            <a:pPr marL="0" indent="0">
              <a:buNone/>
            </a:pPr>
            <a:r>
              <a:rPr lang="es-PE" dirty="0" smtClean="0"/>
              <a:t>Platón: </a:t>
            </a:r>
            <a:r>
              <a:rPr lang="es-PE" dirty="0"/>
              <a:t>la virtud </a:t>
            </a:r>
            <a:r>
              <a:rPr lang="es-PE" dirty="0" smtClean="0"/>
              <a:t>es </a:t>
            </a:r>
            <a:r>
              <a:rPr lang="es-PE" dirty="0"/>
              <a:t>el resultado de la armonía entre las partes de la psique de un individuo: razón, espíritu y apetito.</a:t>
            </a:r>
            <a:endParaRPr lang="es-PE" dirty="0" smtClean="0"/>
          </a:p>
          <a:p>
            <a:pPr marL="0" indent="0">
              <a:buNone/>
            </a:pPr>
            <a:endParaRPr lang="es-PE" dirty="0"/>
          </a:p>
          <a:p>
            <a:pPr marL="0" indent="0">
              <a:buNone/>
            </a:pPr>
            <a:r>
              <a:rPr lang="es-PE" dirty="0" smtClean="0"/>
              <a:t>Aristóteles: </a:t>
            </a:r>
            <a:r>
              <a:rPr lang="es-PE" dirty="0"/>
              <a:t>la virtud es un hábito adquirido a través de la práctica y la educación. La virtud se encuentra en el punto medio entre los extremos de los vicios, y la excelencia moral es alcanzada al vivir de acuerdo con la razón.</a:t>
            </a:r>
          </a:p>
        </p:txBody>
      </p:sp>
    </p:spTree>
    <p:extLst>
      <p:ext uri="{BB962C8B-B14F-4D97-AF65-F5344CB8AC3E}">
        <p14:creationId xmlns:p14="http://schemas.microsoft.com/office/powerpoint/2010/main" val="3650015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794657" y="1346653"/>
            <a:ext cx="10515600" cy="4351338"/>
          </a:xfrm>
        </p:spPr>
        <p:txBody>
          <a:bodyPr>
            <a:noAutofit/>
          </a:bodyPr>
          <a:lstStyle/>
          <a:p>
            <a:pPr marL="0" indent="0" algn="ctr">
              <a:buNone/>
            </a:pPr>
            <a:r>
              <a:rPr lang="es-PE" sz="16600" dirty="0" smtClean="0"/>
              <a:t>LA TRAGEDIA</a:t>
            </a:r>
            <a:endParaRPr lang="es-PE" sz="16600" dirty="0"/>
          </a:p>
        </p:txBody>
      </p:sp>
    </p:spTree>
    <p:extLst>
      <p:ext uri="{BB962C8B-B14F-4D97-AF65-F5344CB8AC3E}">
        <p14:creationId xmlns:p14="http://schemas.microsoft.com/office/powerpoint/2010/main" val="391741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213532" y="164532"/>
            <a:ext cx="7978468" cy="6223205"/>
          </a:xfrm>
          <a:prstGeom prst="rect">
            <a:avLst/>
          </a:prstGeom>
        </p:spPr>
      </p:pic>
      <p:sp>
        <p:nvSpPr>
          <p:cNvPr id="2" name="Título 1"/>
          <p:cNvSpPr>
            <a:spLocks noGrp="1"/>
          </p:cNvSpPr>
          <p:nvPr>
            <p:ph type="title"/>
          </p:nvPr>
        </p:nvSpPr>
        <p:spPr>
          <a:xfrm>
            <a:off x="0" y="1"/>
            <a:ext cx="4598126" cy="849086"/>
          </a:xfrm>
        </p:spPr>
        <p:txBody>
          <a:bodyPr/>
          <a:lstStyle/>
          <a:p>
            <a:r>
              <a:rPr lang="es-PE" dirty="0" smtClean="0"/>
              <a:t>Las Erinias o furias</a:t>
            </a:r>
            <a:endParaRPr lang="es-PE" dirty="0"/>
          </a:p>
        </p:txBody>
      </p:sp>
      <p:sp>
        <p:nvSpPr>
          <p:cNvPr id="3" name="Marcador de contenido 2"/>
          <p:cNvSpPr>
            <a:spLocks noGrp="1"/>
          </p:cNvSpPr>
          <p:nvPr>
            <p:ph idx="1"/>
          </p:nvPr>
        </p:nvSpPr>
        <p:spPr>
          <a:xfrm>
            <a:off x="245096" y="1071551"/>
            <a:ext cx="3723340" cy="5093722"/>
          </a:xfrm>
        </p:spPr>
        <p:txBody>
          <a:bodyPr>
            <a:normAutofit fontScale="62500" lnSpcReduction="20000"/>
          </a:bodyPr>
          <a:lstStyle/>
          <a:p>
            <a:pPr marL="0" indent="0" algn="just">
              <a:buNone/>
            </a:pPr>
            <a:r>
              <a:rPr lang="es-PE" dirty="0" smtClean="0"/>
              <a:t>Son entidades </a:t>
            </a:r>
            <a:r>
              <a:rPr lang="es-PE" dirty="0" err="1" smtClean="0"/>
              <a:t>ctónicas</a:t>
            </a:r>
            <a:r>
              <a:rPr lang="es-PE" dirty="0" smtClean="0"/>
              <a:t>, o del </a:t>
            </a:r>
            <a:r>
              <a:rPr lang="es-PE" dirty="0" smtClean="0">
                <a:solidFill>
                  <a:srgbClr val="FF0000"/>
                </a:solidFill>
              </a:rPr>
              <a:t>inframundo</a:t>
            </a:r>
            <a:r>
              <a:rPr lang="es-PE" dirty="0" smtClean="0"/>
              <a:t>. </a:t>
            </a:r>
          </a:p>
          <a:p>
            <a:pPr marL="0" indent="0" algn="just">
              <a:buNone/>
            </a:pPr>
            <a:endParaRPr lang="es-PE" dirty="0"/>
          </a:p>
          <a:p>
            <a:pPr marL="0" indent="0" algn="just">
              <a:buNone/>
            </a:pPr>
            <a:r>
              <a:rPr lang="es-PE" dirty="0" smtClean="0"/>
              <a:t>Están asociadas a la </a:t>
            </a:r>
            <a:r>
              <a:rPr lang="es-PE" dirty="0" smtClean="0">
                <a:solidFill>
                  <a:srgbClr val="FF0000"/>
                </a:solidFill>
              </a:rPr>
              <a:t>venganza</a:t>
            </a:r>
            <a:r>
              <a:rPr lang="es-PE" dirty="0" smtClean="0"/>
              <a:t> </a:t>
            </a:r>
            <a:r>
              <a:rPr lang="es-PE" dirty="0" smtClean="0">
                <a:solidFill>
                  <a:srgbClr val="FF0000"/>
                </a:solidFill>
              </a:rPr>
              <a:t>divina</a:t>
            </a:r>
            <a:r>
              <a:rPr lang="es-PE" dirty="0" smtClean="0"/>
              <a:t>, especialmente en casos de parricidio o matricidio, o cualquier afrenta de sangre ante algún familiar, cosa muy mal vista en el imaginario griego. </a:t>
            </a:r>
          </a:p>
          <a:p>
            <a:pPr marL="0" indent="0" algn="just">
              <a:buNone/>
            </a:pPr>
            <a:endParaRPr lang="es-PE" dirty="0"/>
          </a:p>
          <a:p>
            <a:pPr marL="0" indent="0" algn="just">
              <a:buNone/>
            </a:pPr>
            <a:r>
              <a:rPr lang="es-PE" dirty="0" smtClean="0"/>
              <a:t>Son afines a las </a:t>
            </a:r>
            <a:r>
              <a:rPr lang="es-PE" dirty="0" err="1" smtClean="0"/>
              <a:t>Moiras</a:t>
            </a:r>
            <a:r>
              <a:rPr lang="es-PE" dirty="0" smtClean="0"/>
              <a:t> o Parcas, entidades del destino. Originalmente la función de las </a:t>
            </a:r>
            <a:r>
              <a:rPr lang="es-PE" dirty="0"/>
              <a:t>E</a:t>
            </a:r>
            <a:r>
              <a:rPr lang="es-PE" dirty="0" smtClean="0"/>
              <a:t>rinias era cumplir las </a:t>
            </a:r>
            <a:r>
              <a:rPr lang="es-PE" dirty="0" err="1" smtClean="0"/>
              <a:t>Moiras</a:t>
            </a:r>
            <a:r>
              <a:rPr lang="es-PE" dirty="0"/>
              <a:t>.</a:t>
            </a:r>
            <a:endParaRPr lang="es-PE" dirty="0" smtClean="0"/>
          </a:p>
          <a:p>
            <a:pPr marL="0" indent="0" algn="just">
              <a:buNone/>
            </a:pPr>
            <a:endParaRPr lang="es-PE" dirty="0"/>
          </a:p>
          <a:p>
            <a:pPr marL="0" indent="0" algn="just">
              <a:buNone/>
            </a:pPr>
            <a:r>
              <a:rPr lang="es-PE" dirty="0" smtClean="0"/>
              <a:t>Son deidades más antiguas que Palas Atenea. </a:t>
            </a:r>
          </a:p>
          <a:p>
            <a:pPr marL="0" indent="0" algn="just">
              <a:buNone/>
            </a:pPr>
            <a:endParaRPr lang="es-PE" dirty="0"/>
          </a:p>
          <a:p>
            <a:pPr marL="0" indent="0" algn="just">
              <a:buNone/>
            </a:pPr>
            <a:r>
              <a:rPr lang="es-PE" dirty="0" smtClean="0"/>
              <a:t>Encarnan la </a:t>
            </a:r>
            <a:r>
              <a:rPr lang="es-PE" dirty="0" smtClean="0">
                <a:solidFill>
                  <a:srgbClr val="FF0000"/>
                </a:solidFill>
              </a:rPr>
              <a:t>justicia </a:t>
            </a:r>
            <a:r>
              <a:rPr lang="es-PE" dirty="0" err="1" smtClean="0">
                <a:solidFill>
                  <a:srgbClr val="FF0000"/>
                </a:solidFill>
              </a:rPr>
              <a:t>retaliativa</a:t>
            </a:r>
            <a:r>
              <a:rPr lang="es-PE" dirty="0" smtClean="0"/>
              <a:t> o retributiva (asociada a la venganza).</a:t>
            </a:r>
            <a:endParaRPr lang="es-PE" dirty="0"/>
          </a:p>
        </p:txBody>
      </p:sp>
    </p:spTree>
    <p:extLst>
      <p:ext uri="{BB962C8B-B14F-4D97-AF65-F5344CB8AC3E}">
        <p14:creationId xmlns:p14="http://schemas.microsoft.com/office/powerpoint/2010/main" val="4112400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843247" y="646771"/>
            <a:ext cx="2136880" cy="4659609"/>
          </a:xfrm>
          <a:prstGeom prst="rect">
            <a:avLst/>
          </a:prstGeom>
        </p:spPr>
        <p:txBody>
          <a:bodyPr wrap="square">
            <a:spAutoFit/>
          </a:bodyPr>
          <a:lstStyle/>
          <a:p>
            <a:pPr algn="ct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canción)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gn="ct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0" y="-1"/>
            <a:ext cx="9556376" cy="6894555"/>
          </a:xfrm>
          <a:prstGeom prst="rect">
            <a:avLst/>
          </a:prstGeom>
        </p:spPr>
      </p:pic>
    </p:spTree>
    <p:extLst>
      <p:ext uri="{BB962C8B-B14F-4D97-AF65-F5344CB8AC3E}">
        <p14:creationId xmlns:p14="http://schemas.microsoft.com/office/powerpoint/2010/main" val="3530732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4521" y="1720334"/>
            <a:ext cx="6142579" cy="4247317"/>
          </a:xfrm>
          <a:prstGeom prst="rect">
            <a:avLst/>
          </a:prstGeom>
        </p:spPr>
        <p:txBody>
          <a:bodyPr wrap="none">
            <a:spAutoFit/>
          </a:bodyPr>
          <a:lstStyle/>
          <a:p>
            <a:r>
              <a:rPr lang="es-PE" dirty="0"/>
              <a:t>En siglo de Pericles</a:t>
            </a:r>
          </a:p>
          <a:p>
            <a:endParaRPr lang="es-PE" dirty="0"/>
          </a:p>
          <a:p>
            <a:r>
              <a:rPr lang="es-PE" dirty="0"/>
              <a:t>Tragedias: laboratorios pedagógicos</a:t>
            </a:r>
          </a:p>
          <a:p>
            <a:r>
              <a:rPr lang="es-PE" dirty="0"/>
              <a:t>Interés por </a:t>
            </a:r>
            <a:r>
              <a:rPr lang="es-PE" dirty="0">
                <a:solidFill>
                  <a:srgbClr val="FF0000"/>
                </a:solidFill>
              </a:rPr>
              <a:t>asuntos </a:t>
            </a:r>
            <a:r>
              <a:rPr lang="es-PE" dirty="0" smtClean="0">
                <a:solidFill>
                  <a:srgbClr val="FF0000"/>
                </a:solidFill>
              </a:rPr>
              <a:t>públicos y conflictos éticos</a:t>
            </a:r>
          </a:p>
          <a:p>
            <a:endParaRPr lang="es-PE" dirty="0"/>
          </a:p>
          <a:p>
            <a:r>
              <a:rPr lang="es-PE" dirty="0" smtClean="0"/>
              <a:t>Sufrimiento y fracaso como aprendizaje</a:t>
            </a:r>
          </a:p>
          <a:p>
            <a:r>
              <a:rPr lang="es-PE" dirty="0" err="1" smtClean="0">
                <a:solidFill>
                  <a:srgbClr val="FF0000"/>
                </a:solidFill>
              </a:rPr>
              <a:t>Pathémata</a:t>
            </a:r>
            <a:r>
              <a:rPr lang="es-PE" dirty="0" smtClean="0">
                <a:solidFill>
                  <a:srgbClr val="FF0000"/>
                </a:solidFill>
              </a:rPr>
              <a:t> </a:t>
            </a:r>
            <a:r>
              <a:rPr lang="es-PE" dirty="0" err="1" smtClean="0">
                <a:solidFill>
                  <a:srgbClr val="FF0000"/>
                </a:solidFill>
              </a:rPr>
              <a:t>Mathémata</a:t>
            </a:r>
            <a:endParaRPr lang="es-PE" dirty="0" smtClean="0">
              <a:solidFill>
                <a:srgbClr val="FF0000"/>
              </a:solidFill>
            </a:endParaRPr>
          </a:p>
          <a:p>
            <a:endParaRPr lang="es-PE" dirty="0" smtClean="0"/>
          </a:p>
          <a:p>
            <a:endParaRPr lang="es-PE" dirty="0"/>
          </a:p>
          <a:p>
            <a:r>
              <a:rPr lang="es-PE" dirty="0"/>
              <a:t>Gamio: </a:t>
            </a:r>
            <a:r>
              <a:rPr lang="es-PE" dirty="0" smtClean="0"/>
              <a:t>“A</a:t>
            </a:r>
            <a:r>
              <a:rPr lang="es-PE" dirty="0" smtClean="0">
                <a:solidFill>
                  <a:srgbClr val="FF0000"/>
                </a:solidFill>
              </a:rPr>
              <a:t>prender </a:t>
            </a:r>
            <a:r>
              <a:rPr lang="es-PE" dirty="0">
                <a:solidFill>
                  <a:srgbClr val="FF0000"/>
                </a:solidFill>
              </a:rPr>
              <a:t>a través del dolor</a:t>
            </a:r>
            <a:r>
              <a:rPr lang="es-PE" dirty="0"/>
              <a:t>. Esto constituye el corazón </a:t>
            </a:r>
            <a:endParaRPr lang="es-PE" dirty="0" smtClean="0"/>
          </a:p>
          <a:p>
            <a:r>
              <a:rPr lang="es-PE" dirty="0" smtClean="0"/>
              <a:t>mismo </a:t>
            </a:r>
            <a:r>
              <a:rPr lang="es-PE" dirty="0"/>
              <a:t>de </a:t>
            </a:r>
            <a:r>
              <a:rPr lang="es-PE" dirty="0">
                <a:solidFill>
                  <a:srgbClr val="FF0000"/>
                </a:solidFill>
              </a:rPr>
              <a:t>la sabiduría trágica</a:t>
            </a:r>
            <a:r>
              <a:rPr lang="es-PE" dirty="0"/>
              <a:t>, auténtica forma de </a:t>
            </a:r>
            <a:r>
              <a:rPr lang="es-PE" i="1" dirty="0" err="1"/>
              <a:t>paideia</a:t>
            </a:r>
            <a:r>
              <a:rPr lang="es-PE" dirty="0"/>
              <a:t> – </a:t>
            </a:r>
            <a:r>
              <a:rPr lang="es-PE" dirty="0" smtClean="0"/>
              <a:t>que</a:t>
            </a:r>
          </a:p>
          <a:p>
            <a:r>
              <a:rPr lang="es-PE" dirty="0" smtClean="0"/>
              <a:t> </a:t>
            </a:r>
            <a:r>
              <a:rPr lang="es-PE" dirty="0"/>
              <a:t>hunde sus raíces en la propia religiosidad griega.” (2005, p.5) </a:t>
            </a:r>
            <a:endParaRPr lang="es-PE" dirty="0" smtClean="0"/>
          </a:p>
          <a:p>
            <a:endParaRPr lang="es-PE" dirty="0" smtClean="0"/>
          </a:p>
          <a:p>
            <a:endParaRPr lang="es-PE" dirty="0"/>
          </a:p>
          <a:p>
            <a:endParaRPr lang="es-PE" dirty="0"/>
          </a:p>
        </p:txBody>
      </p:sp>
      <p:pic>
        <p:nvPicPr>
          <p:cNvPr id="2" name="Imagen 1"/>
          <p:cNvPicPr>
            <a:picLocks noChangeAspect="1"/>
          </p:cNvPicPr>
          <p:nvPr/>
        </p:nvPicPr>
        <p:blipFill>
          <a:blip r:embed="rId2"/>
          <a:stretch>
            <a:fillRect/>
          </a:stretch>
        </p:blipFill>
        <p:spPr>
          <a:xfrm>
            <a:off x="6577100" y="621927"/>
            <a:ext cx="5249396" cy="5699344"/>
          </a:xfrm>
          <a:prstGeom prst="rect">
            <a:avLst/>
          </a:prstGeom>
        </p:spPr>
      </p:pic>
    </p:spTree>
    <p:extLst>
      <p:ext uri="{BB962C8B-B14F-4D97-AF65-F5344CB8AC3E}">
        <p14:creationId xmlns:p14="http://schemas.microsoft.com/office/powerpoint/2010/main" val="134314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220284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977580" y="1969924"/>
            <a:ext cx="4821065" cy="3864820"/>
          </a:xfrm>
          <a:prstGeom prst="rect">
            <a:avLst/>
          </a:prstGeom>
        </p:spPr>
      </p:pic>
      <p:sp>
        <p:nvSpPr>
          <p:cNvPr id="2" name="Rectángulo 1"/>
          <p:cNvSpPr/>
          <p:nvPr/>
        </p:nvSpPr>
        <p:spPr>
          <a:xfrm>
            <a:off x="839403" y="1207280"/>
            <a:ext cx="5041445" cy="4708981"/>
          </a:xfrm>
          <a:prstGeom prst="rect">
            <a:avLst/>
          </a:prstGeom>
        </p:spPr>
        <p:txBody>
          <a:bodyPr wrap="square">
            <a:spAutoFit/>
          </a:bodyPr>
          <a:lstStyle/>
          <a:p>
            <a:pPr algn="just"/>
            <a:r>
              <a:rPr lang="es-PE" sz="2000" dirty="0">
                <a:latin typeface="Times New Roman" panose="02020603050405020304" pitchFamily="18" charset="0"/>
                <a:ea typeface="Calibri" panose="020F0502020204030204" pitchFamily="34" charset="0"/>
              </a:rPr>
              <a:t>Gamio señala lo siguiente en el primer apartado de su ensayo subtitulado: Tragedia y Política, el sentido ético-político de la </a:t>
            </a:r>
            <a:r>
              <a:rPr lang="es-PE" sz="2000" i="1" dirty="0" err="1">
                <a:solidFill>
                  <a:srgbClr val="FF0000"/>
                </a:solidFill>
                <a:latin typeface="Times New Roman" panose="02020603050405020304" pitchFamily="18" charset="0"/>
                <a:ea typeface="Calibri" panose="020F0502020204030204" pitchFamily="34" charset="0"/>
              </a:rPr>
              <a:t>katharsis</a:t>
            </a:r>
            <a:r>
              <a:rPr lang="es-PE" sz="2000" dirty="0">
                <a:latin typeface="Times New Roman" panose="02020603050405020304" pitchFamily="18" charset="0"/>
                <a:ea typeface="Calibri" panose="020F0502020204030204" pitchFamily="34" charset="0"/>
              </a:rPr>
              <a:t>: </a:t>
            </a:r>
            <a:endParaRPr lang="es-PE" sz="2000" dirty="0" smtClean="0">
              <a:latin typeface="Times New Roman" panose="02020603050405020304" pitchFamily="18" charset="0"/>
              <a:ea typeface="Calibri" panose="020F0502020204030204" pitchFamily="34" charset="0"/>
            </a:endParaRPr>
          </a:p>
          <a:p>
            <a:pPr algn="just"/>
            <a:endParaRPr lang="es-PE" sz="2000" dirty="0">
              <a:latin typeface="Times New Roman" panose="02020603050405020304" pitchFamily="18" charset="0"/>
              <a:ea typeface="Calibri" panose="020F0502020204030204" pitchFamily="34" charset="0"/>
            </a:endParaRPr>
          </a:p>
          <a:p>
            <a:pPr algn="just"/>
            <a:r>
              <a:rPr lang="es-PE" sz="2000" dirty="0" smtClean="0">
                <a:latin typeface="Times New Roman" panose="02020603050405020304" pitchFamily="18" charset="0"/>
                <a:ea typeface="Calibri" panose="020F0502020204030204" pitchFamily="34" charset="0"/>
              </a:rPr>
              <a:t>“</a:t>
            </a:r>
            <a:r>
              <a:rPr lang="es-PE" sz="2000" dirty="0">
                <a:latin typeface="Times New Roman" panose="02020603050405020304" pitchFamily="18" charset="0"/>
                <a:ea typeface="Calibri" panose="020F0502020204030204" pitchFamily="34" charset="0"/>
              </a:rPr>
              <a:t>Es importante precisar qué se entiende aquí por “</a:t>
            </a:r>
            <a:r>
              <a:rPr lang="es-PE" sz="2000" i="1" dirty="0" err="1">
                <a:latin typeface="Times New Roman" panose="02020603050405020304" pitchFamily="18" charset="0"/>
                <a:ea typeface="Calibri" panose="020F0502020204030204" pitchFamily="34" charset="0"/>
              </a:rPr>
              <a:t>katharsis</a:t>
            </a:r>
            <a:r>
              <a:rPr lang="es-PE" sz="2000" dirty="0">
                <a:latin typeface="Times New Roman" panose="02020603050405020304" pitchFamily="18" charset="0"/>
                <a:ea typeface="Calibri" panose="020F0502020204030204" pitchFamily="34" charset="0"/>
              </a:rPr>
              <a:t>”. Como es sabido, este término proviene </a:t>
            </a:r>
            <a:r>
              <a:rPr lang="es-PE" sz="2000" dirty="0">
                <a:solidFill>
                  <a:srgbClr val="FF0000"/>
                </a:solidFill>
                <a:latin typeface="Times New Roman" panose="02020603050405020304" pitchFamily="18" charset="0"/>
                <a:ea typeface="Calibri" panose="020F0502020204030204" pitchFamily="34" charset="0"/>
              </a:rPr>
              <a:t>originariamente del vocabulario específico de la práctica médica</a:t>
            </a:r>
            <a:r>
              <a:rPr lang="es-PE" sz="2000" dirty="0">
                <a:latin typeface="Times New Roman" panose="02020603050405020304" pitchFamily="18" charset="0"/>
                <a:ea typeface="Calibri" panose="020F0502020204030204" pitchFamily="34" charset="0"/>
              </a:rPr>
              <a:t>, y se refiere al proceso por el cual el organismo se “</a:t>
            </a:r>
            <a:r>
              <a:rPr lang="es-PE" sz="2000" dirty="0">
                <a:solidFill>
                  <a:srgbClr val="FF0000"/>
                </a:solidFill>
                <a:latin typeface="Times New Roman" panose="02020603050405020304" pitchFamily="18" charset="0"/>
                <a:ea typeface="Calibri" panose="020F0502020204030204" pitchFamily="34" charset="0"/>
              </a:rPr>
              <a:t>purifica</a:t>
            </a:r>
            <a:r>
              <a:rPr lang="es-PE" sz="2000" dirty="0">
                <a:latin typeface="Times New Roman" panose="02020603050405020304" pitchFamily="18" charset="0"/>
                <a:ea typeface="Calibri" panose="020F0502020204030204" pitchFamily="34" charset="0"/>
              </a:rPr>
              <a:t>”, se “limpia” de impurezas a través de la administración de medicamentos. Analógicamente, esta expresión </a:t>
            </a:r>
            <a:r>
              <a:rPr lang="es-PE" sz="2000" dirty="0">
                <a:solidFill>
                  <a:srgbClr val="FF0000"/>
                </a:solidFill>
                <a:latin typeface="Times New Roman" panose="02020603050405020304" pitchFamily="18" charset="0"/>
                <a:ea typeface="Calibri" panose="020F0502020204030204" pitchFamily="34" charset="0"/>
              </a:rPr>
              <a:t>adquirió una dimensión práctica, que se aplica al espectáculo trágico, y a través de este, se proyectó al campo de la práctica política</a:t>
            </a:r>
            <a:r>
              <a:rPr lang="es-PE" sz="2000" dirty="0">
                <a:latin typeface="Times New Roman" panose="02020603050405020304" pitchFamily="18" charset="0"/>
                <a:ea typeface="Calibri" panose="020F0502020204030204" pitchFamily="34" charset="0"/>
              </a:rPr>
              <a:t>.” (2005, p.4) </a:t>
            </a:r>
            <a:endParaRPr lang="es-PE" sz="2000" dirty="0"/>
          </a:p>
        </p:txBody>
      </p:sp>
    </p:spTree>
    <p:extLst>
      <p:ext uri="{BB962C8B-B14F-4D97-AF65-F5344CB8AC3E}">
        <p14:creationId xmlns:p14="http://schemas.microsoft.com/office/powerpoint/2010/main" val="2814398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3" name="Rectángulo 2"/>
          <p:cNvSpPr/>
          <p:nvPr/>
        </p:nvSpPr>
        <p:spPr>
          <a:xfrm>
            <a:off x="344833" y="162677"/>
            <a:ext cx="11770265" cy="6838347"/>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262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Nietzsche, “el nacimiento de la tragedia”</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9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de flecha 13"/>
          <p:cNvCxnSpPr/>
          <p:nvPr/>
        </p:nvCxnSpPr>
        <p:spPr>
          <a:xfrm>
            <a:off x="5648908" y="2522440"/>
            <a:ext cx="0" cy="1620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111121" y="4407322"/>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1082351" y="839755"/>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Marcador de contenido 3"/>
          <p:cNvSpPr>
            <a:spLocks noGrp="1"/>
          </p:cNvSpPr>
          <p:nvPr>
            <p:ph idx="1"/>
          </p:nvPr>
        </p:nvSpPr>
        <p:spPr>
          <a:xfrm>
            <a:off x="1491343" y="1209805"/>
            <a:ext cx="1960984" cy="4351338"/>
          </a:xfrm>
        </p:spPr>
        <p:txBody>
          <a:bodyPr/>
          <a:lstStyle/>
          <a:p>
            <a:pPr marL="0" indent="0">
              <a:buNone/>
            </a:pPr>
            <a:r>
              <a:rPr lang="es-PE" dirty="0" smtClean="0"/>
              <a:t>Erinias</a:t>
            </a:r>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r>
              <a:rPr lang="es-PE" dirty="0" smtClean="0"/>
              <a:t>Juicio</a:t>
            </a:r>
            <a:endParaRPr lang="es-PE" dirty="0"/>
          </a:p>
        </p:txBody>
      </p:sp>
      <p:sp>
        <p:nvSpPr>
          <p:cNvPr id="5" name="Marcador de contenido 3"/>
          <p:cNvSpPr txBox="1">
            <a:spLocks/>
          </p:cNvSpPr>
          <p:nvPr/>
        </p:nvSpPr>
        <p:spPr>
          <a:xfrm>
            <a:off x="8529735" y="1209805"/>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r>
              <a:rPr lang="es-PE" dirty="0" smtClean="0"/>
              <a:t>Imparcialidad</a:t>
            </a:r>
            <a:endParaRPr lang="es-PE" dirty="0"/>
          </a:p>
        </p:txBody>
      </p:sp>
      <p:cxnSp>
        <p:nvCxnSpPr>
          <p:cNvPr id="6" name="Conector recto de flecha 5"/>
          <p:cNvCxnSpPr/>
          <p:nvPr/>
        </p:nvCxnSpPr>
        <p:spPr>
          <a:xfrm>
            <a:off x="3247053" y="1474237"/>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10982" y="5116449"/>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784979" y="3016142"/>
            <a:ext cx="5449077" cy="369332"/>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2016434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84840" y="425290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900144" y="339564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256280" y="346708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265584" y="4986959"/>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112905" y="4986959"/>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338672" y="3527175"/>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112905" y="3454944"/>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265584" y="827064"/>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16277" y="1735617"/>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100281" y="1806536"/>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1996682" y="1811248"/>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1766200" y="2401681"/>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2635624" y="3101143"/>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942729" y="3192590"/>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3703894" y="902419"/>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222691" y="1723969"/>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905045"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380489"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188148" y="6014176"/>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alejandro magno conquistas mapa"/>
          <p:cNvPicPr>
            <a:picLocks noChangeAspect="1" noChangeArrowheads="1"/>
          </p:cNvPicPr>
          <p:nvPr/>
        </p:nvPicPr>
        <p:blipFill>
          <a:blip r:embed="rId2"/>
          <a:srcRect/>
          <a:stretch>
            <a:fillRect/>
          </a:stretch>
        </p:blipFill>
        <p:spPr bwMode="auto">
          <a:xfrm>
            <a:off x="1524000" y="0"/>
            <a:ext cx="9140648" cy="6858000"/>
          </a:xfrm>
          <a:prstGeom prst="rect">
            <a:avLst/>
          </a:prstGeom>
          <a:noFill/>
        </p:spPr>
      </p:pic>
      <p:pic>
        <p:nvPicPr>
          <p:cNvPr id="26628" name="Picture 4" descr="Related image"/>
          <p:cNvPicPr>
            <a:picLocks noChangeAspect="1" noChangeArrowheads="1"/>
          </p:cNvPicPr>
          <p:nvPr/>
        </p:nvPicPr>
        <p:blipFill>
          <a:blip r:embed="rId3"/>
          <a:srcRect/>
          <a:stretch>
            <a:fillRect/>
          </a:stretch>
        </p:blipFill>
        <p:spPr bwMode="auto">
          <a:xfrm>
            <a:off x="1524000" y="0"/>
            <a:ext cx="1500198" cy="1063376"/>
          </a:xfrm>
          <a:prstGeom prst="rect">
            <a:avLst/>
          </a:prstGeom>
          <a:noFill/>
        </p:spPr>
      </p:pic>
    </p:spTree>
    <p:extLst>
      <p:ext uri="{BB962C8B-B14F-4D97-AF65-F5344CB8AC3E}">
        <p14:creationId xmlns:p14="http://schemas.microsoft.com/office/powerpoint/2010/main" val="3911503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a:xfrm>
            <a:off x="925285" y="1063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16600" dirty="0" smtClean="0"/>
              <a:t>LA ORESTÍADA</a:t>
            </a:r>
            <a:endParaRPr lang="es-PE" sz="16600" dirty="0"/>
          </a:p>
        </p:txBody>
      </p:sp>
    </p:spTree>
    <p:extLst>
      <p:ext uri="{BB962C8B-B14F-4D97-AF65-F5344CB8AC3E}">
        <p14:creationId xmlns:p14="http://schemas.microsoft.com/office/powerpoint/2010/main" val="38348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295986" y="2100323"/>
            <a:ext cx="1654995" cy="1384995"/>
          </a:xfrm>
          <a:prstGeom prst="rect">
            <a:avLst/>
          </a:prstGeom>
          <a:noFill/>
        </p:spPr>
        <p:txBody>
          <a:bodyPr wrap="square" rtlCol="0">
            <a:spAutoFit/>
          </a:bodyPr>
          <a:lstStyle/>
          <a:p>
            <a:r>
              <a:rPr lang="es-PE" sz="2800" b="1" dirty="0" smtClean="0">
                <a:solidFill>
                  <a:schemeClr val="bg1"/>
                </a:solidFill>
              </a:rPr>
              <a:t>Apolo</a:t>
            </a:r>
          </a:p>
          <a:p>
            <a:r>
              <a:rPr lang="es-PE" sz="2800" b="1" dirty="0" smtClean="0">
                <a:solidFill>
                  <a:schemeClr val="bg1"/>
                </a:solidFill>
              </a:rPr>
              <a:t>(abogado defensor)</a:t>
            </a:r>
            <a:endParaRPr lang="es-PE" sz="2800" b="1" dirty="0">
              <a:solidFill>
                <a:schemeClr val="bg1"/>
              </a:solidFill>
            </a:endParaRPr>
          </a:p>
        </p:txBody>
      </p:sp>
      <p:sp>
        <p:nvSpPr>
          <p:cNvPr id="5" name="CuadroTexto 4"/>
          <p:cNvSpPr txBox="1"/>
          <p:nvPr/>
        </p:nvSpPr>
        <p:spPr>
          <a:xfrm>
            <a:off x="3950981" y="3008265"/>
            <a:ext cx="1879845" cy="954107"/>
          </a:xfrm>
          <a:prstGeom prst="rect">
            <a:avLst/>
          </a:prstGeom>
          <a:noFill/>
        </p:spPr>
        <p:txBody>
          <a:bodyPr wrap="square" rtlCol="0">
            <a:spAutoFit/>
          </a:bodyPr>
          <a:lstStyle/>
          <a:p>
            <a:r>
              <a:rPr lang="es-PE" sz="2800" b="1" dirty="0" smtClean="0">
                <a:solidFill>
                  <a:schemeClr val="bg1"/>
                </a:solidFill>
              </a:rPr>
              <a:t>Orestes</a:t>
            </a:r>
          </a:p>
          <a:p>
            <a:r>
              <a:rPr lang="es-PE" sz="2800" b="1" dirty="0" smtClean="0">
                <a:solidFill>
                  <a:schemeClr val="bg1"/>
                </a:solidFill>
              </a:rPr>
              <a:t>(acusado)</a:t>
            </a:r>
            <a:endParaRPr lang="es-PE" sz="2800" b="1" dirty="0">
              <a:solidFill>
                <a:schemeClr val="bg1"/>
              </a:solidFill>
            </a:endParaRPr>
          </a:p>
        </p:txBody>
      </p:sp>
      <p:sp>
        <p:nvSpPr>
          <p:cNvPr id="7" name="CuadroTexto 6"/>
          <p:cNvSpPr txBox="1"/>
          <p:nvPr/>
        </p:nvSpPr>
        <p:spPr>
          <a:xfrm>
            <a:off x="5140360" y="1027079"/>
            <a:ext cx="1380931" cy="954107"/>
          </a:xfrm>
          <a:prstGeom prst="rect">
            <a:avLst/>
          </a:prstGeom>
          <a:noFill/>
        </p:spPr>
        <p:txBody>
          <a:bodyPr wrap="square" rtlCol="0">
            <a:spAutoFit/>
          </a:bodyPr>
          <a:lstStyle/>
          <a:p>
            <a:r>
              <a:rPr lang="es-PE" sz="2800" b="1" dirty="0">
                <a:solidFill>
                  <a:schemeClr val="bg1"/>
                </a:solidFill>
              </a:rPr>
              <a:t>Atenea </a:t>
            </a:r>
            <a:r>
              <a:rPr lang="es-PE" sz="2800" b="1" dirty="0" smtClean="0">
                <a:solidFill>
                  <a:schemeClr val="bg1"/>
                </a:solidFill>
              </a:rPr>
              <a:t>(jueza)</a:t>
            </a:r>
            <a:endParaRPr lang="es-PE" sz="2800" b="1" dirty="0">
              <a:solidFill>
                <a:schemeClr val="bg1"/>
              </a:solidFill>
            </a:endParaRPr>
          </a:p>
        </p:txBody>
      </p:sp>
      <p:sp>
        <p:nvSpPr>
          <p:cNvPr id="8" name="CuadroTexto 7"/>
          <p:cNvSpPr txBox="1"/>
          <p:nvPr/>
        </p:nvSpPr>
        <p:spPr>
          <a:xfrm>
            <a:off x="8695765" y="3297391"/>
            <a:ext cx="2704341" cy="954107"/>
          </a:xfrm>
          <a:prstGeom prst="rect">
            <a:avLst/>
          </a:prstGeom>
          <a:noFill/>
        </p:spPr>
        <p:txBody>
          <a:bodyPr wrap="square" rtlCol="0">
            <a:spAutoFit/>
          </a:bodyPr>
          <a:lstStyle/>
          <a:p>
            <a:r>
              <a:rPr lang="es-PE" sz="2800" b="1" dirty="0" smtClean="0">
                <a:solidFill>
                  <a:schemeClr val="bg1"/>
                </a:solidFill>
              </a:rPr>
              <a:t>Erinias</a:t>
            </a:r>
          </a:p>
          <a:p>
            <a:r>
              <a:rPr lang="es-PE" sz="2800" b="1" dirty="0" smtClean="0">
                <a:solidFill>
                  <a:schemeClr val="bg1"/>
                </a:solidFill>
              </a:rPr>
              <a:t>(Fiscalizadoras)</a:t>
            </a:r>
            <a:endParaRPr lang="es-PE" sz="2800" b="1" dirty="0">
              <a:solidFill>
                <a:schemeClr val="bg1"/>
              </a:solidFill>
            </a:endParaRPr>
          </a:p>
        </p:txBody>
      </p:sp>
    </p:spTree>
    <p:extLst>
      <p:ext uri="{BB962C8B-B14F-4D97-AF65-F5344CB8AC3E}">
        <p14:creationId xmlns:p14="http://schemas.microsoft.com/office/powerpoint/2010/main" val="4123512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5886208" cy="3320522"/>
          </a:xfrm>
          <a:prstGeom prst="rect">
            <a:avLst/>
          </a:prstGeom>
        </p:spPr>
      </p:pic>
      <p:pic>
        <p:nvPicPr>
          <p:cNvPr id="2" name="Imagen 1"/>
          <p:cNvPicPr>
            <a:picLocks noChangeAspect="1"/>
          </p:cNvPicPr>
          <p:nvPr/>
        </p:nvPicPr>
        <p:blipFill>
          <a:blip r:embed="rId3"/>
          <a:stretch>
            <a:fillRect/>
          </a:stretch>
        </p:blipFill>
        <p:spPr>
          <a:xfrm>
            <a:off x="5834743" y="0"/>
            <a:ext cx="6357258" cy="6867200"/>
          </a:xfrm>
          <a:prstGeom prst="rect">
            <a:avLst/>
          </a:prstGeom>
        </p:spPr>
      </p:pic>
      <p:pic>
        <p:nvPicPr>
          <p:cNvPr id="3" name="Imagen 2"/>
          <p:cNvPicPr>
            <a:picLocks noChangeAspect="1"/>
          </p:cNvPicPr>
          <p:nvPr/>
        </p:nvPicPr>
        <p:blipFill>
          <a:blip r:embed="rId4"/>
          <a:stretch>
            <a:fillRect/>
          </a:stretch>
        </p:blipFill>
        <p:spPr>
          <a:xfrm>
            <a:off x="-1" y="3069771"/>
            <a:ext cx="5834743" cy="3788229"/>
          </a:xfrm>
          <a:prstGeom prst="rect">
            <a:avLst/>
          </a:prstGeom>
        </p:spPr>
      </p:pic>
    </p:spTree>
    <p:extLst>
      <p:ext uri="{BB962C8B-B14F-4D97-AF65-F5344CB8AC3E}">
        <p14:creationId xmlns:p14="http://schemas.microsoft.com/office/powerpoint/2010/main" val="247281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146040" y="858416"/>
            <a:ext cx="1380931" cy="523220"/>
          </a:xfrm>
          <a:prstGeom prst="rect">
            <a:avLst/>
          </a:prstGeom>
          <a:noFill/>
        </p:spPr>
        <p:txBody>
          <a:bodyPr wrap="square" rtlCol="0">
            <a:spAutoFit/>
          </a:bodyPr>
          <a:lstStyle/>
          <a:p>
            <a:r>
              <a:rPr lang="es-PE" sz="2800" b="1" dirty="0" smtClean="0">
                <a:solidFill>
                  <a:schemeClr val="bg1"/>
                </a:solidFill>
              </a:rPr>
              <a:t>Apolo</a:t>
            </a:r>
            <a:endParaRPr lang="es-PE" sz="2800" b="1" dirty="0">
              <a:solidFill>
                <a:schemeClr val="bg1"/>
              </a:solidFill>
            </a:endParaRPr>
          </a:p>
        </p:txBody>
      </p:sp>
      <p:sp>
        <p:nvSpPr>
          <p:cNvPr id="5" name="CuadroTexto 4"/>
          <p:cNvSpPr txBox="1"/>
          <p:nvPr/>
        </p:nvSpPr>
        <p:spPr>
          <a:xfrm>
            <a:off x="4108579" y="1794588"/>
            <a:ext cx="1380931" cy="523220"/>
          </a:xfrm>
          <a:prstGeom prst="rect">
            <a:avLst/>
          </a:prstGeom>
          <a:noFill/>
        </p:spPr>
        <p:txBody>
          <a:bodyPr wrap="square" rtlCol="0">
            <a:spAutoFit/>
          </a:bodyPr>
          <a:lstStyle/>
          <a:p>
            <a:r>
              <a:rPr lang="es-PE" sz="2800" b="1" dirty="0" smtClean="0">
                <a:solidFill>
                  <a:schemeClr val="bg1"/>
                </a:solidFill>
              </a:rPr>
              <a:t>Orestes</a:t>
            </a:r>
            <a:endParaRPr lang="es-PE" sz="2800" b="1" dirty="0">
              <a:solidFill>
                <a:schemeClr val="bg1"/>
              </a:solidFill>
            </a:endParaRPr>
          </a:p>
        </p:txBody>
      </p:sp>
      <p:sp>
        <p:nvSpPr>
          <p:cNvPr id="7" name="CuadroTexto 6"/>
          <p:cNvSpPr txBox="1"/>
          <p:nvPr/>
        </p:nvSpPr>
        <p:spPr>
          <a:xfrm>
            <a:off x="5190930" y="187461"/>
            <a:ext cx="1380931" cy="523220"/>
          </a:xfrm>
          <a:prstGeom prst="rect">
            <a:avLst/>
          </a:prstGeom>
          <a:noFill/>
        </p:spPr>
        <p:txBody>
          <a:bodyPr wrap="square" rtlCol="0">
            <a:spAutoFit/>
          </a:bodyPr>
          <a:lstStyle/>
          <a:p>
            <a:r>
              <a:rPr lang="es-PE" sz="2800" b="1" dirty="0" smtClean="0">
                <a:solidFill>
                  <a:schemeClr val="bg1"/>
                </a:solidFill>
              </a:rPr>
              <a:t>Atenea</a:t>
            </a:r>
            <a:endParaRPr lang="es-PE" sz="2800" b="1" dirty="0">
              <a:solidFill>
                <a:schemeClr val="bg1"/>
              </a:solidFill>
            </a:endParaRPr>
          </a:p>
        </p:txBody>
      </p:sp>
      <p:sp>
        <p:nvSpPr>
          <p:cNvPr id="8" name="CuadroTexto 7"/>
          <p:cNvSpPr txBox="1"/>
          <p:nvPr/>
        </p:nvSpPr>
        <p:spPr>
          <a:xfrm>
            <a:off x="8997198" y="1271368"/>
            <a:ext cx="1380931" cy="523220"/>
          </a:xfrm>
          <a:prstGeom prst="rect">
            <a:avLst/>
          </a:prstGeom>
          <a:noFill/>
        </p:spPr>
        <p:txBody>
          <a:bodyPr wrap="square" rtlCol="0">
            <a:spAutoFit/>
          </a:bodyPr>
          <a:lstStyle/>
          <a:p>
            <a:r>
              <a:rPr lang="es-PE" sz="2800" b="1" dirty="0" smtClean="0">
                <a:solidFill>
                  <a:schemeClr val="bg1"/>
                </a:solidFill>
              </a:rPr>
              <a:t>Erinias</a:t>
            </a:r>
            <a:endParaRPr lang="es-PE" sz="2800" b="1" dirty="0">
              <a:solidFill>
                <a:schemeClr val="bg1"/>
              </a:solidFill>
            </a:endParaRPr>
          </a:p>
        </p:txBody>
      </p:sp>
    </p:spTree>
    <p:extLst>
      <p:ext uri="{BB962C8B-B14F-4D97-AF65-F5344CB8AC3E}">
        <p14:creationId xmlns:p14="http://schemas.microsoft.com/office/powerpoint/2010/main" val="1093271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2192000" cy="6883880"/>
          </a:xfrm>
          <a:prstGeom prst="rect">
            <a:avLst/>
          </a:prstGeom>
        </p:spPr>
      </p:pic>
    </p:spTree>
    <p:extLst>
      <p:ext uri="{BB962C8B-B14F-4D97-AF65-F5344CB8AC3E}">
        <p14:creationId xmlns:p14="http://schemas.microsoft.com/office/powerpoint/2010/main" val="3735541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Fuentes</a:t>
            </a:r>
            <a:endParaRPr lang="es-PE" dirty="0"/>
          </a:p>
        </p:txBody>
      </p:sp>
      <p:sp>
        <p:nvSpPr>
          <p:cNvPr id="3" name="Marcador de contenido 2"/>
          <p:cNvSpPr>
            <a:spLocks noGrp="1"/>
          </p:cNvSpPr>
          <p:nvPr>
            <p:ph idx="1"/>
          </p:nvPr>
        </p:nvSpPr>
        <p:spPr/>
        <p:txBody>
          <a:bodyPr/>
          <a:lstStyle/>
          <a:p>
            <a:pPr marL="0" indent="0">
              <a:buNone/>
            </a:pPr>
            <a:r>
              <a:rPr lang="es-PE" dirty="0" smtClean="0">
                <a:hlinkClick r:id="rId2"/>
              </a:rPr>
              <a:t>https://www.youtube.com/watch?v=N-J3gg1rcIs&amp;ab_channel=GusFai%3AFilosof%C3%ADa-Psicoan%C3%A1lisis-Psicolog%C3%ADa</a:t>
            </a:r>
            <a:endParaRPr lang="es-PE" dirty="0" smtClean="0"/>
          </a:p>
          <a:p>
            <a:pPr marL="0" indent="0">
              <a:buNone/>
            </a:pPr>
            <a:r>
              <a:rPr lang="es-PE" dirty="0" smtClean="0"/>
              <a:t>+</a:t>
            </a:r>
          </a:p>
          <a:p>
            <a:pPr marL="0" indent="0">
              <a:buNone/>
            </a:pPr>
            <a:r>
              <a:rPr lang="es-PE" dirty="0" smtClean="0"/>
              <a:t>Prólogo a la </a:t>
            </a:r>
            <a:r>
              <a:rPr lang="es-PE" dirty="0" err="1" smtClean="0"/>
              <a:t>Orestíada</a:t>
            </a:r>
            <a:r>
              <a:rPr lang="es-PE" dirty="0" smtClean="0"/>
              <a:t> por Juan L. Moyano Llerena S.J. (1946)</a:t>
            </a:r>
            <a:endParaRPr lang="es-PE" dirty="0"/>
          </a:p>
          <a:p>
            <a:pPr marL="0" indent="0">
              <a:buNone/>
            </a:pPr>
            <a:endParaRPr lang="es-PE" dirty="0"/>
          </a:p>
        </p:txBody>
      </p:sp>
    </p:spTree>
    <p:extLst>
      <p:ext uri="{BB962C8B-B14F-4D97-AF65-F5344CB8AC3E}">
        <p14:creationId xmlns:p14="http://schemas.microsoft.com/office/powerpoint/2010/main" val="742666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6438" y="164549"/>
            <a:ext cx="5910263" cy="6182625"/>
          </a:xfrm>
          <a:prstGeom prst="rect">
            <a:avLst/>
          </a:prstGeom>
        </p:spPr>
      </p:pic>
      <p:sp>
        <p:nvSpPr>
          <p:cNvPr id="5" name="CuadroTexto 4"/>
          <p:cNvSpPr txBox="1"/>
          <p:nvPr/>
        </p:nvSpPr>
        <p:spPr>
          <a:xfrm>
            <a:off x="7501812" y="2794196"/>
            <a:ext cx="4161453" cy="1200329"/>
          </a:xfrm>
          <a:prstGeom prst="rect">
            <a:avLst/>
          </a:prstGeom>
          <a:noFill/>
        </p:spPr>
        <p:txBody>
          <a:bodyPr wrap="square" rtlCol="0">
            <a:spAutoFit/>
          </a:bodyPr>
          <a:lstStyle/>
          <a:p>
            <a:r>
              <a:rPr lang="es-PE" dirty="0" smtClean="0"/>
              <a:t>Antes de partir a Troya, para garantizar los buenos vientos de navegación, Agamenón había sacrificado a su hija Ifigenia, luego de decirle que se casará con Aquiles. </a:t>
            </a:r>
            <a:endParaRPr lang="es-PE" dirty="0"/>
          </a:p>
        </p:txBody>
      </p:sp>
    </p:spTree>
    <p:extLst>
      <p:ext uri="{BB962C8B-B14F-4D97-AF65-F5344CB8AC3E}">
        <p14:creationId xmlns:p14="http://schemas.microsoft.com/office/powerpoint/2010/main" val="1934630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646318" y="-21183"/>
            <a:ext cx="7712528" cy="6879183"/>
          </a:xfrm>
          <a:prstGeom prst="rect">
            <a:avLst/>
          </a:prstGeom>
        </p:spPr>
      </p:pic>
      <p:sp>
        <p:nvSpPr>
          <p:cNvPr id="6" name="CuadroTexto 5"/>
          <p:cNvSpPr txBox="1"/>
          <p:nvPr/>
        </p:nvSpPr>
        <p:spPr>
          <a:xfrm>
            <a:off x="5725342" y="888273"/>
            <a:ext cx="2024743" cy="369332"/>
          </a:xfrm>
          <a:prstGeom prst="rect">
            <a:avLst/>
          </a:prstGeom>
          <a:noFill/>
        </p:spPr>
        <p:txBody>
          <a:bodyPr wrap="square" rtlCol="0">
            <a:spAutoFit/>
          </a:bodyPr>
          <a:lstStyle/>
          <a:p>
            <a:r>
              <a:rPr lang="es-PE" dirty="0" smtClean="0">
                <a:solidFill>
                  <a:schemeClr val="bg1"/>
                </a:solidFill>
              </a:rPr>
              <a:t>Clitemnestra</a:t>
            </a:r>
            <a:endParaRPr lang="es-PE" dirty="0">
              <a:solidFill>
                <a:schemeClr val="bg1"/>
              </a:solidFill>
            </a:endParaRPr>
          </a:p>
        </p:txBody>
      </p:sp>
      <p:sp>
        <p:nvSpPr>
          <p:cNvPr id="7" name="CuadroTexto 6"/>
          <p:cNvSpPr txBox="1"/>
          <p:nvPr/>
        </p:nvSpPr>
        <p:spPr>
          <a:xfrm>
            <a:off x="8908868" y="1854925"/>
            <a:ext cx="2024743" cy="369332"/>
          </a:xfrm>
          <a:prstGeom prst="rect">
            <a:avLst/>
          </a:prstGeom>
          <a:noFill/>
        </p:spPr>
        <p:txBody>
          <a:bodyPr wrap="square" rtlCol="0">
            <a:spAutoFit/>
          </a:bodyPr>
          <a:lstStyle/>
          <a:p>
            <a:r>
              <a:rPr lang="es-PE" smtClean="0">
                <a:solidFill>
                  <a:schemeClr val="bg1"/>
                </a:solidFill>
              </a:rPr>
              <a:t>Agamenón</a:t>
            </a:r>
            <a:endParaRPr lang="es-PE">
              <a:solidFill>
                <a:schemeClr val="bg1"/>
              </a:solidFill>
            </a:endParaRPr>
          </a:p>
        </p:txBody>
      </p:sp>
      <p:sp>
        <p:nvSpPr>
          <p:cNvPr id="8" name="CuadroTexto 7"/>
          <p:cNvSpPr txBox="1"/>
          <p:nvPr/>
        </p:nvSpPr>
        <p:spPr>
          <a:xfrm>
            <a:off x="4271010" y="1485593"/>
            <a:ext cx="2024743" cy="646331"/>
          </a:xfrm>
          <a:prstGeom prst="rect">
            <a:avLst/>
          </a:prstGeom>
          <a:noFill/>
        </p:spPr>
        <p:txBody>
          <a:bodyPr wrap="square" rtlCol="0">
            <a:spAutoFit/>
          </a:bodyPr>
          <a:lstStyle/>
          <a:p>
            <a:r>
              <a:rPr lang="es-PE" dirty="0" smtClean="0">
                <a:solidFill>
                  <a:schemeClr val="bg1"/>
                </a:solidFill>
              </a:rPr>
              <a:t>Egisto</a:t>
            </a:r>
          </a:p>
          <a:p>
            <a:endParaRPr lang="es-PE" dirty="0">
              <a:solidFill>
                <a:schemeClr val="bg1"/>
              </a:solidFill>
            </a:endParaRPr>
          </a:p>
        </p:txBody>
      </p:sp>
    </p:spTree>
    <p:extLst>
      <p:ext uri="{BB962C8B-B14F-4D97-AF65-F5344CB8AC3E}">
        <p14:creationId xmlns:p14="http://schemas.microsoft.com/office/powerpoint/2010/main" val="392604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69817"/>
            <a:ext cx="12192000" cy="6566400"/>
          </a:xfrm>
          <a:prstGeom prst="rect">
            <a:avLst/>
          </a:prstGeom>
        </p:spPr>
      </p:pic>
      <p:sp>
        <p:nvSpPr>
          <p:cNvPr id="2" name="CuadroTexto 1"/>
          <p:cNvSpPr txBox="1"/>
          <p:nvPr/>
        </p:nvSpPr>
        <p:spPr>
          <a:xfrm>
            <a:off x="9405257" y="4031988"/>
            <a:ext cx="2967135" cy="646331"/>
          </a:xfrm>
          <a:prstGeom prst="rect">
            <a:avLst/>
          </a:prstGeom>
          <a:noFill/>
        </p:spPr>
        <p:txBody>
          <a:bodyPr wrap="square" rtlCol="0">
            <a:spAutoFit/>
          </a:bodyPr>
          <a:lstStyle/>
          <a:p>
            <a:r>
              <a:rPr lang="es-PE" dirty="0" smtClean="0">
                <a:solidFill>
                  <a:schemeClr val="bg1"/>
                </a:solidFill>
              </a:rPr>
              <a:t>Alguien que </a:t>
            </a:r>
            <a:r>
              <a:rPr lang="es-PE" dirty="0" err="1" smtClean="0">
                <a:solidFill>
                  <a:schemeClr val="bg1"/>
                </a:solidFill>
              </a:rPr>
              <a:t>vé</a:t>
            </a:r>
            <a:r>
              <a:rPr lang="es-PE" dirty="0" smtClean="0">
                <a:solidFill>
                  <a:schemeClr val="bg1"/>
                </a:solidFill>
              </a:rPr>
              <a:t> algo más allá de la situación</a:t>
            </a:r>
            <a:endParaRPr lang="es-PE" dirty="0">
              <a:solidFill>
                <a:schemeClr val="bg1"/>
              </a:solidFill>
            </a:endParaRPr>
          </a:p>
        </p:txBody>
      </p:sp>
      <p:sp>
        <p:nvSpPr>
          <p:cNvPr id="5" name="CuadroTexto 4"/>
          <p:cNvSpPr txBox="1"/>
          <p:nvPr/>
        </p:nvSpPr>
        <p:spPr>
          <a:xfrm>
            <a:off x="4127240" y="674914"/>
            <a:ext cx="2967135" cy="369332"/>
          </a:xfrm>
          <a:prstGeom prst="rect">
            <a:avLst/>
          </a:prstGeom>
          <a:noFill/>
        </p:spPr>
        <p:txBody>
          <a:bodyPr wrap="square" rtlCol="0">
            <a:spAutoFit/>
          </a:bodyPr>
          <a:lstStyle/>
          <a:p>
            <a:r>
              <a:rPr lang="es-PE" dirty="0" smtClean="0">
                <a:solidFill>
                  <a:schemeClr val="bg1"/>
                </a:solidFill>
              </a:rPr>
              <a:t>Orestes</a:t>
            </a:r>
            <a:endParaRPr lang="es-PE" dirty="0">
              <a:solidFill>
                <a:schemeClr val="bg1"/>
              </a:solidFill>
            </a:endParaRPr>
          </a:p>
        </p:txBody>
      </p:sp>
      <p:sp>
        <p:nvSpPr>
          <p:cNvPr id="6" name="CuadroTexto 5"/>
          <p:cNvSpPr txBox="1"/>
          <p:nvPr/>
        </p:nvSpPr>
        <p:spPr>
          <a:xfrm>
            <a:off x="768220" y="3847322"/>
            <a:ext cx="2967135" cy="369332"/>
          </a:xfrm>
          <a:prstGeom prst="rect">
            <a:avLst/>
          </a:prstGeom>
          <a:noFill/>
        </p:spPr>
        <p:txBody>
          <a:bodyPr wrap="square" rtlCol="0">
            <a:spAutoFit/>
          </a:bodyPr>
          <a:lstStyle/>
          <a:p>
            <a:r>
              <a:rPr lang="es-PE" dirty="0" smtClean="0">
                <a:solidFill>
                  <a:schemeClr val="bg1"/>
                </a:solidFill>
              </a:rPr>
              <a:t>Egisto</a:t>
            </a:r>
            <a:endParaRPr lang="es-PE" dirty="0">
              <a:solidFill>
                <a:schemeClr val="bg1"/>
              </a:solidFill>
            </a:endParaRPr>
          </a:p>
        </p:txBody>
      </p:sp>
    </p:spTree>
    <p:extLst>
      <p:ext uri="{BB962C8B-B14F-4D97-AF65-F5344CB8AC3E}">
        <p14:creationId xmlns:p14="http://schemas.microsoft.com/office/powerpoint/2010/main" val="3973905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993880" cy="7837714"/>
          </a:xfrm>
          <a:prstGeom prst="rect">
            <a:avLst/>
          </a:prstGeom>
        </p:spPr>
      </p:pic>
      <p:sp>
        <p:nvSpPr>
          <p:cNvPr id="2" name="Título 1"/>
          <p:cNvSpPr>
            <a:spLocks noGrp="1"/>
          </p:cNvSpPr>
          <p:nvPr>
            <p:ph type="title"/>
          </p:nvPr>
        </p:nvSpPr>
        <p:spPr>
          <a:xfrm>
            <a:off x="5427306" y="279919"/>
            <a:ext cx="3474099" cy="673651"/>
          </a:xfrm>
        </p:spPr>
        <p:txBody>
          <a:bodyPr>
            <a:noAutofit/>
          </a:bodyPr>
          <a:lstStyle/>
          <a:p>
            <a:r>
              <a:rPr lang="es-PE" sz="2400" dirty="0" smtClean="0">
                <a:solidFill>
                  <a:schemeClr val="bg1"/>
                </a:solidFill>
              </a:rPr>
              <a:t>Orestes mata a Egisto</a:t>
            </a:r>
            <a:endParaRPr lang="es-PE" sz="2400" dirty="0">
              <a:solidFill>
                <a:schemeClr val="bg1"/>
              </a:solidFill>
            </a:endParaRPr>
          </a:p>
        </p:txBody>
      </p:sp>
    </p:spTree>
    <p:extLst>
      <p:ext uri="{BB962C8B-B14F-4D97-AF65-F5344CB8AC3E}">
        <p14:creationId xmlns:p14="http://schemas.microsoft.com/office/powerpoint/2010/main" val="156014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37359" y="0"/>
            <a:ext cx="8725989" cy="6863525"/>
          </a:xfrm>
          <a:prstGeom prst="rect">
            <a:avLst/>
          </a:prstGeom>
        </p:spPr>
      </p:pic>
      <p:sp>
        <p:nvSpPr>
          <p:cNvPr id="5" name="CuadroTexto 4"/>
          <p:cNvSpPr txBox="1"/>
          <p:nvPr/>
        </p:nvSpPr>
        <p:spPr>
          <a:xfrm>
            <a:off x="2892490" y="2892490"/>
            <a:ext cx="2967135" cy="369332"/>
          </a:xfrm>
          <a:prstGeom prst="rect">
            <a:avLst/>
          </a:prstGeom>
          <a:noFill/>
        </p:spPr>
        <p:txBody>
          <a:bodyPr wrap="square" rtlCol="0">
            <a:spAutoFit/>
          </a:bodyPr>
          <a:lstStyle/>
          <a:p>
            <a:r>
              <a:rPr lang="es-PE" dirty="0" smtClean="0">
                <a:solidFill>
                  <a:schemeClr val="bg1"/>
                </a:solidFill>
              </a:rPr>
              <a:t>Egisto</a:t>
            </a:r>
            <a:endParaRPr lang="es-PE" dirty="0">
              <a:solidFill>
                <a:schemeClr val="bg1"/>
              </a:solidFill>
            </a:endParaRPr>
          </a:p>
        </p:txBody>
      </p:sp>
      <p:sp>
        <p:nvSpPr>
          <p:cNvPr id="6" name="CuadroTexto 5"/>
          <p:cNvSpPr txBox="1"/>
          <p:nvPr/>
        </p:nvSpPr>
        <p:spPr>
          <a:xfrm>
            <a:off x="5430416" y="2239346"/>
            <a:ext cx="2967135" cy="369332"/>
          </a:xfrm>
          <a:prstGeom prst="rect">
            <a:avLst/>
          </a:prstGeom>
          <a:noFill/>
        </p:spPr>
        <p:txBody>
          <a:bodyPr wrap="square" rtlCol="0">
            <a:spAutoFit/>
          </a:bodyPr>
          <a:lstStyle/>
          <a:p>
            <a:r>
              <a:rPr lang="es-PE" dirty="0" smtClean="0">
                <a:solidFill>
                  <a:schemeClr val="bg1"/>
                </a:solidFill>
              </a:rPr>
              <a:t>Clitemnestra</a:t>
            </a:r>
            <a:endParaRPr lang="es-PE" dirty="0">
              <a:solidFill>
                <a:schemeClr val="bg1"/>
              </a:solidFill>
            </a:endParaRPr>
          </a:p>
        </p:txBody>
      </p:sp>
      <p:sp>
        <p:nvSpPr>
          <p:cNvPr id="7" name="CuadroTexto 6"/>
          <p:cNvSpPr txBox="1"/>
          <p:nvPr/>
        </p:nvSpPr>
        <p:spPr>
          <a:xfrm>
            <a:off x="7837714" y="1758048"/>
            <a:ext cx="2967135" cy="369332"/>
          </a:xfrm>
          <a:prstGeom prst="rect">
            <a:avLst/>
          </a:prstGeom>
          <a:noFill/>
        </p:spPr>
        <p:txBody>
          <a:bodyPr wrap="square" rtlCol="0">
            <a:spAutoFit/>
          </a:bodyPr>
          <a:lstStyle/>
          <a:p>
            <a:r>
              <a:rPr lang="es-PE" dirty="0" smtClean="0">
                <a:solidFill>
                  <a:schemeClr val="bg1"/>
                </a:solidFill>
              </a:rPr>
              <a:t>Orestes</a:t>
            </a:r>
            <a:endParaRPr lang="es-PE" dirty="0">
              <a:solidFill>
                <a:schemeClr val="bg1"/>
              </a:solidFill>
            </a:endParaRPr>
          </a:p>
        </p:txBody>
      </p:sp>
    </p:spTree>
    <p:extLst>
      <p:ext uri="{BB962C8B-B14F-4D97-AF65-F5344CB8AC3E}">
        <p14:creationId xmlns:p14="http://schemas.microsoft.com/office/powerpoint/2010/main" val="3762914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13696" y="0"/>
            <a:ext cx="8597401" cy="6857602"/>
          </a:xfrm>
          <a:prstGeom prst="rect">
            <a:avLst/>
          </a:prstGeom>
        </p:spPr>
      </p:pic>
      <p:sp>
        <p:nvSpPr>
          <p:cNvPr id="5" name="CuadroTexto 4"/>
          <p:cNvSpPr txBox="1"/>
          <p:nvPr/>
        </p:nvSpPr>
        <p:spPr>
          <a:xfrm>
            <a:off x="2063931" y="182880"/>
            <a:ext cx="3135086" cy="369332"/>
          </a:xfrm>
          <a:prstGeom prst="rect">
            <a:avLst/>
          </a:prstGeom>
          <a:noFill/>
        </p:spPr>
        <p:txBody>
          <a:bodyPr wrap="square" rtlCol="0">
            <a:spAutoFit/>
          </a:bodyPr>
          <a:lstStyle/>
          <a:p>
            <a:r>
              <a:rPr lang="es-PE" dirty="0" smtClean="0">
                <a:solidFill>
                  <a:schemeClr val="bg1"/>
                </a:solidFill>
              </a:rPr>
              <a:t>Orestes y las Erinias </a:t>
            </a:r>
            <a:r>
              <a:rPr lang="es-PE" dirty="0" err="1" smtClean="0">
                <a:solidFill>
                  <a:schemeClr val="bg1"/>
                </a:solidFill>
              </a:rPr>
              <a:t>Ctónicas</a:t>
            </a:r>
            <a:endParaRPr lang="es-PE" dirty="0">
              <a:solidFill>
                <a:schemeClr val="bg1"/>
              </a:solidFill>
            </a:endParaRPr>
          </a:p>
        </p:txBody>
      </p:sp>
    </p:spTree>
    <p:extLst>
      <p:ext uri="{BB962C8B-B14F-4D97-AF65-F5344CB8AC3E}">
        <p14:creationId xmlns:p14="http://schemas.microsoft.com/office/powerpoint/2010/main" val="396261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597217" y="3912245"/>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10312521" y="3054989"/>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668657" y="3126427"/>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677961" y="4646300"/>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525282" y="4646300"/>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751049" y="3186516"/>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525282" y="3114285"/>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677961" y="486405"/>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56903" y="1394958"/>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2337712" y="1484122"/>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3199268" y="1513135"/>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2968302" y="2094560"/>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3048001" y="2760484"/>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8355106" y="2851931"/>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5333111" y="455481"/>
            <a:ext cx="1909489" cy="923330"/>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413183" y="1381647"/>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1317422" y="5064289"/>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792866" y="5064289"/>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555813" y="5646471"/>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a:stretch>
            <a:fillRect/>
          </a:stretch>
        </p:blipFill>
        <p:spPr>
          <a:xfrm>
            <a:off x="403703" y="10658"/>
            <a:ext cx="2106417" cy="3153741"/>
          </a:xfrm>
          <a:prstGeom prst="rect">
            <a:avLst/>
          </a:prstGeom>
        </p:spPr>
      </p:pic>
      <p:pic>
        <p:nvPicPr>
          <p:cNvPr id="28" name="Imagen 27"/>
          <p:cNvPicPr>
            <a:picLocks noChangeAspect="1"/>
          </p:cNvPicPr>
          <p:nvPr/>
        </p:nvPicPr>
        <p:blipFill>
          <a:blip r:embed="rId3"/>
          <a:stretch>
            <a:fillRect/>
          </a:stretch>
        </p:blipFill>
        <p:spPr>
          <a:xfrm>
            <a:off x="9258297" y="429209"/>
            <a:ext cx="2933703" cy="2381818"/>
          </a:xfrm>
          <a:prstGeom prst="rect">
            <a:avLst/>
          </a:prstGeom>
        </p:spPr>
      </p:pic>
      <p:sp>
        <p:nvSpPr>
          <p:cNvPr id="29" name="CuadroTexto 28"/>
          <p:cNvSpPr txBox="1"/>
          <p:nvPr/>
        </p:nvSpPr>
        <p:spPr>
          <a:xfrm>
            <a:off x="4926898" y="5771175"/>
            <a:ext cx="1909489" cy="923330"/>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1668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0"/>
            <a:ext cx="12178477" cy="6204857"/>
          </a:xfrm>
          <a:prstGeom prst="rect">
            <a:avLst/>
          </a:prstGeom>
        </p:spPr>
      </p:pic>
    </p:spTree>
    <p:extLst>
      <p:ext uri="{BB962C8B-B14F-4D97-AF65-F5344CB8AC3E}">
        <p14:creationId xmlns:p14="http://schemas.microsoft.com/office/powerpoint/2010/main" val="1181007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2148" y="7048"/>
            <a:ext cx="10580914" cy="6850952"/>
          </a:xfrm>
          <a:prstGeom prst="rect">
            <a:avLst/>
          </a:prstGeom>
        </p:spPr>
      </p:pic>
      <p:sp>
        <p:nvSpPr>
          <p:cNvPr id="6" name="CuadroTexto 5"/>
          <p:cNvSpPr txBox="1"/>
          <p:nvPr/>
        </p:nvSpPr>
        <p:spPr>
          <a:xfrm>
            <a:off x="8210938" y="6008914"/>
            <a:ext cx="2500605" cy="523220"/>
          </a:xfrm>
          <a:prstGeom prst="rect">
            <a:avLst/>
          </a:prstGeom>
          <a:noFill/>
        </p:spPr>
        <p:txBody>
          <a:bodyPr wrap="square" rtlCol="0">
            <a:spAutoFit/>
          </a:bodyPr>
          <a:lstStyle/>
          <a:p>
            <a:r>
              <a:rPr lang="es-PE" sz="2800" b="1" dirty="0" smtClean="0">
                <a:solidFill>
                  <a:schemeClr val="bg1"/>
                </a:solidFill>
              </a:rPr>
              <a:t>Clitemnestra</a:t>
            </a:r>
            <a:endParaRPr lang="es-PE" sz="2800" b="1" dirty="0">
              <a:solidFill>
                <a:schemeClr val="bg1"/>
              </a:solidFill>
            </a:endParaRPr>
          </a:p>
        </p:txBody>
      </p:sp>
    </p:spTree>
    <p:extLst>
      <p:ext uri="{BB962C8B-B14F-4D97-AF65-F5344CB8AC3E}">
        <p14:creationId xmlns:p14="http://schemas.microsoft.com/office/powerpoint/2010/main" val="146517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600891" y="0"/>
            <a:ext cx="10959737" cy="6970639"/>
          </a:xfrm>
          <a:prstGeom prst="rect">
            <a:avLst/>
          </a:prstGeom>
        </p:spPr>
      </p:pic>
      <p:sp>
        <p:nvSpPr>
          <p:cNvPr id="9" name="CuadroTexto 8"/>
          <p:cNvSpPr txBox="1"/>
          <p:nvPr/>
        </p:nvSpPr>
        <p:spPr>
          <a:xfrm>
            <a:off x="1358536" y="418012"/>
            <a:ext cx="9444446" cy="7540526"/>
          </a:xfrm>
          <a:prstGeom prst="rect">
            <a:avLst/>
          </a:prstGeom>
          <a:noFill/>
        </p:spPr>
        <p:txBody>
          <a:bodyPr wrap="square" rtlCol="0">
            <a:spAutoFit/>
          </a:bodyPr>
          <a:lstStyle/>
          <a:p>
            <a:pPr algn="ctr"/>
            <a:r>
              <a:rPr lang="es-PE" sz="3200" b="1" dirty="0" smtClean="0">
                <a:solidFill>
                  <a:schemeClr val="bg1"/>
                </a:solidFill>
              </a:rPr>
              <a:t>¿Por qué algo tan </a:t>
            </a:r>
            <a:r>
              <a:rPr lang="es-PE" sz="3600" b="1" dirty="0" smtClean="0">
                <a:solidFill>
                  <a:schemeClr val="bg1"/>
                </a:solidFill>
              </a:rPr>
              <a:t>antiguo</a:t>
            </a:r>
            <a:r>
              <a:rPr lang="es-PE" sz="3200" b="1" dirty="0" smtClean="0">
                <a:solidFill>
                  <a:schemeClr val="bg1"/>
                </a:solidFill>
              </a:rPr>
              <a:t> es tan importante?</a:t>
            </a:r>
          </a:p>
          <a:p>
            <a:pPr algn="ctr"/>
            <a:endParaRPr lang="es-PE" sz="3200" b="1" dirty="0">
              <a:solidFill>
                <a:schemeClr val="bg1"/>
              </a:solidFill>
            </a:endParaRPr>
          </a:p>
          <a:p>
            <a:pPr algn="ctr"/>
            <a:r>
              <a:rPr lang="es-PE" sz="3200" b="1" dirty="0" smtClean="0">
                <a:solidFill>
                  <a:schemeClr val="bg1"/>
                </a:solidFill>
              </a:rPr>
              <a:t>El papel de la tragedia griega representa una parte del proceso de una civilización que transita </a:t>
            </a:r>
            <a:r>
              <a:rPr lang="es-PE" sz="3200" b="1" dirty="0" smtClean="0">
                <a:solidFill>
                  <a:srgbClr val="FF0000"/>
                </a:solidFill>
              </a:rPr>
              <a:t>de la mentalidad mítica, a una racional</a:t>
            </a:r>
            <a:r>
              <a:rPr lang="es-PE" sz="3200" b="1" dirty="0" smtClean="0">
                <a:solidFill>
                  <a:schemeClr val="bg1"/>
                </a:solidFill>
              </a:rPr>
              <a:t>. </a:t>
            </a:r>
          </a:p>
          <a:p>
            <a:pPr algn="ctr"/>
            <a:endParaRPr lang="es-PE" sz="3200" b="1" dirty="0">
              <a:solidFill>
                <a:schemeClr val="bg1"/>
              </a:solidFill>
            </a:endParaRPr>
          </a:p>
          <a:p>
            <a:pPr algn="ctr"/>
            <a:r>
              <a:rPr lang="es-PE" sz="3200" b="1" dirty="0" smtClean="0">
                <a:solidFill>
                  <a:schemeClr val="bg1"/>
                </a:solidFill>
              </a:rPr>
              <a:t>Estéticamente, es una obra bellamente escrita, con figuras muy imaginativas y metafóricas. (“Los buitres agitan en el espacio los remos de sus alas”)</a:t>
            </a:r>
          </a:p>
          <a:p>
            <a:pPr algn="ctr"/>
            <a:endParaRPr lang="es-PE" sz="3200" b="1" dirty="0">
              <a:solidFill>
                <a:schemeClr val="bg1"/>
              </a:solidFill>
            </a:endParaRPr>
          </a:p>
          <a:p>
            <a:pPr algn="ctr"/>
            <a:r>
              <a:rPr lang="es-PE" sz="3200" b="1" dirty="0" smtClean="0">
                <a:solidFill>
                  <a:schemeClr val="bg1"/>
                </a:solidFill>
              </a:rPr>
              <a:t>Antropológicamente, supone </a:t>
            </a:r>
            <a:r>
              <a:rPr lang="es-PE" sz="3200" b="1" dirty="0" smtClean="0">
                <a:solidFill>
                  <a:srgbClr val="FF0000"/>
                </a:solidFill>
              </a:rPr>
              <a:t>un lugar del desarrollo de la cultura; la preocupación por el sentido y naturaleza de la justicia</a:t>
            </a:r>
            <a:r>
              <a:rPr lang="es-PE" sz="3200" b="1" dirty="0" smtClean="0">
                <a:solidFill>
                  <a:schemeClr val="bg1"/>
                </a:solidFill>
              </a:rPr>
              <a:t>. </a:t>
            </a:r>
          </a:p>
          <a:p>
            <a:pPr algn="ctr"/>
            <a:endParaRPr lang="es-PE" sz="3200" b="1" dirty="0">
              <a:solidFill>
                <a:schemeClr val="bg1"/>
              </a:solidFill>
            </a:endParaRPr>
          </a:p>
          <a:p>
            <a:pPr algn="ctr"/>
            <a:endParaRPr lang="es-PE" sz="3200" b="1" dirty="0">
              <a:solidFill>
                <a:schemeClr val="bg1"/>
              </a:solidFill>
            </a:endParaRPr>
          </a:p>
        </p:txBody>
      </p:sp>
    </p:spTree>
    <p:extLst>
      <p:ext uri="{BB962C8B-B14F-4D97-AF65-F5344CB8AC3E}">
        <p14:creationId xmlns:p14="http://schemas.microsoft.com/office/powerpoint/2010/main" val="1235768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547824" y="532175"/>
            <a:ext cx="3676650" cy="4905375"/>
          </a:xfrm>
          <a:prstGeom prst="rect">
            <a:avLst/>
          </a:prstGeom>
        </p:spPr>
      </p:pic>
      <p:sp>
        <p:nvSpPr>
          <p:cNvPr id="8" name="CuadroTexto 7"/>
          <p:cNvSpPr txBox="1"/>
          <p:nvPr/>
        </p:nvSpPr>
        <p:spPr>
          <a:xfrm>
            <a:off x="5094514" y="532175"/>
            <a:ext cx="5643155" cy="5078313"/>
          </a:xfrm>
          <a:prstGeom prst="rect">
            <a:avLst/>
          </a:prstGeom>
          <a:noFill/>
        </p:spPr>
        <p:txBody>
          <a:bodyPr wrap="square" rtlCol="0">
            <a:spAutoFit/>
          </a:bodyPr>
          <a:lstStyle/>
          <a:p>
            <a:r>
              <a:rPr lang="es-PE" dirty="0" smtClean="0"/>
              <a:t>¿Quién es Esquilo?</a:t>
            </a:r>
          </a:p>
          <a:p>
            <a:endParaRPr lang="es-PE" dirty="0"/>
          </a:p>
          <a:p>
            <a:r>
              <a:rPr lang="es-PE" dirty="0" smtClean="0"/>
              <a:t>Aunque </a:t>
            </a:r>
            <a:r>
              <a:rPr lang="es-PE" dirty="0" smtClean="0">
                <a:solidFill>
                  <a:srgbClr val="FF0000"/>
                </a:solidFill>
              </a:rPr>
              <a:t>no es el primero</a:t>
            </a:r>
            <a:r>
              <a:rPr lang="es-PE" dirty="0" smtClean="0"/>
              <a:t> en hacer tragedias, es quien le otorga un </a:t>
            </a:r>
            <a:r>
              <a:rPr lang="es-PE" dirty="0" smtClean="0">
                <a:solidFill>
                  <a:srgbClr val="FF0000"/>
                </a:solidFill>
              </a:rPr>
              <a:t>nuevo uso</a:t>
            </a:r>
            <a:r>
              <a:rPr lang="es-PE" dirty="0" smtClean="0"/>
              <a:t>, mediante la introducción de elementos tales como los tacones, el segundo personaje y el concepto de trilogía. </a:t>
            </a:r>
          </a:p>
          <a:p>
            <a:endParaRPr lang="es-PE" dirty="0"/>
          </a:p>
          <a:p>
            <a:r>
              <a:rPr lang="es-PE" dirty="0" smtClean="0"/>
              <a:t>Ganó muchos premios y fue únicamente disputado por Sófocles y Eurípides.</a:t>
            </a:r>
          </a:p>
          <a:p>
            <a:endParaRPr lang="es-PE" dirty="0"/>
          </a:p>
          <a:p>
            <a:r>
              <a:rPr lang="es-PE" dirty="0" smtClean="0"/>
              <a:t>De sus </a:t>
            </a:r>
            <a:r>
              <a:rPr lang="es-PE" dirty="0" smtClean="0">
                <a:solidFill>
                  <a:srgbClr val="FF0000"/>
                </a:solidFill>
              </a:rPr>
              <a:t>noventa</a:t>
            </a:r>
            <a:r>
              <a:rPr lang="es-PE" dirty="0" smtClean="0"/>
              <a:t> obras, nos han sido conservadas </a:t>
            </a:r>
            <a:r>
              <a:rPr lang="es-PE" dirty="0" smtClean="0">
                <a:solidFill>
                  <a:srgbClr val="FF0000"/>
                </a:solidFill>
              </a:rPr>
              <a:t>siete</a:t>
            </a:r>
            <a:r>
              <a:rPr lang="es-PE" dirty="0" smtClean="0"/>
              <a:t>. </a:t>
            </a:r>
          </a:p>
          <a:p>
            <a:endParaRPr lang="es-PE" dirty="0"/>
          </a:p>
          <a:p>
            <a:r>
              <a:rPr lang="es-PE" dirty="0" smtClean="0"/>
              <a:t>Soldado en guerra entre Griegos y Persas</a:t>
            </a:r>
          </a:p>
          <a:p>
            <a:endParaRPr lang="es-PE" dirty="0"/>
          </a:p>
          <a:p>
            <a:r>
              <a:rPr lang="es-PE" dirty="0" smtClean="0">
                <a:solidFill>
                  <a:srgbClr val="FF0000"/>
                </a:solidFill>
              </a:rPr>
              <a:t>SUFRIR PARA COMPRENDER</a:t>
            </a:r>
          </a:p>
          <a:p>
            <a:r>
              <a:rPr lang="es-PE" dirty="0" smtClean="0"/>
              <a:t>(Por eso el juicio tiene un carácter de revivir los hechos para reconstruirlos: hay un ejercicio de memoria en distintos sentidos)</a:t>
            </a:r>
            <a:endParaRPr lang="es-PE" dirty="0"/>
          </a:p>
        </p:txBody>
      </p:sp>
    </p:spTree>
    <p:extLst>
      <p:ext uri="{BB962C8B-B14F-4D97-AF65-F5344CB8AC3E}">
        <p14:creationId xmlns:p14="http://schemas.microsoft.com/office/powerpoint/2010/main" val="3064440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64452" y="0"/>
            <a:ext cx="9316462" cy="6915681"/>
          </a:xfrm>
          <a:prstGeom prst="rect">
            <a:avLst/>
          </a:prstGeom>
        </p:spPr>
      </p:pic>
    </p:spTree>
    <p:extLst>
      <p:ext uri="{BB962C8B-B14F-4D97-AF65-F5344CB8AC3E}">
        <p14:creationId xmlns:p14="http://schemas.microsoft.com/office/powerpoint/2010/main" val="934201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66206"/>
            <a:ext cx="10515600" cy="5510757"/>
          </a:xfrm>
        </p:spPr>
        <p:txBody>
          <a:bodyPr/>
          <a:lstStyle/>
          <a:p>
            <a:pPr marL="0" indent="0">
              <a:buNone/>
            </a:pPr>
            <a:r>
              <a:rPr lang="es-PE" dirty="0" smtClean="0"/>
              <a:t>El tema de la </a:t>
            </a:r>
            <a:r>
              <a:rPr lang="es-PE" dirty="0" err="1" smtClean="0"/>
              <a:t>Orestíada</a:t>
            </a:r>
            <a:r>
              <a:rPr lang="es-PE" dirty="0" smtClean="0"/>
              <a:t>, fundamentalmente, es la </a:t>
            </a:r>
            <a:r>
              <a:rPr lang="es-PE" dirty="0" smtClean="0">
                <a:solidFill>
                  <a:srgbClr val="FF0000"/>
                </a:solidFill>
              </a:rPr>
              <a:t>Justicia</a:t>
            </a:r>
            <a:r>
              <a:rPr lang="es-PE" dirty="0" smtClean="0"/>
              <a:t>.</a:t>
            </a:r>
          </a:p>
          <a:p>
            <a:pPr marL="0" indent="0">
              <a:buNone/>
            </a:pPr>
            <a:endParaRPr lang="es-PE" dirty="0"/>
          </a:p>
          <a:p>
            <a:pPr marL="0" indent="0">
              <a:buNone/>
            </a:pPr>
            <a:r>
              <a:rPr lang="es-PE" dirty="0" smtClean="0"/>
              <a:t>Esto se explora desde diversos niveles, desde los sucesos de la familia </a:t>
            </a:r>
            <a:r>
              <a:rPr lang="es-PE" dirty="0" err="1" smtClean="0"/>
              <a:t>atrída</a:t>
            </a:r>
            <a:r>
              <a:rPr lang="es-PE" dirty="0" smtClean="0"/>
              <a:t>, el mítico primer juicio por asesinato, la consideración de la ley del Talión, y finalmente, la transición de una justicia </a:t>
            </a:r>
            <a:r>
              <a:rPr lang="es-PE" dirty="0" err="1" smtClean="0"/>
              <a:t>retaliativa</a:t>
            </a:r>
            <a:r>
              <a:rPr lang="es-PE" dirty="0" smtClean="0"/>
              <a:t>, hacia una “imparcial” o de venganza suspendida, es decir, un sistema judicial a nivel político y social. </a:t>
            </a:r>
          </a:p>
          <a:p>
            <a:pPr marL="0" indent="0">
              <a:buNone/>
            </a:pPr>
            <a:endParaRPr lang="es-PE" dirty="0" smtClean="0"/>
          </a:p>
          <a:p>
            <a:pPr marL="0" indent="0">
              <a:buNone/>
            </a:pPr>
            <a:r>
              <a:rPr lang="es-PE" dirty="0" smtClean="0"/>
              <a:t>La justicia tribal está basada en la venganza, mientras que la justicia “democrática” supone procesos objetivos de consenso (idealmente) en virtud de lo que es mejor para todos (idealmente). </a:t>
            </a:r>
            <a:endParaRPr lang="es-PE" dirty="0"/>
          </a:p>
          <a:p>
            <a:pPr marL="0" indent="0">
              <a:buNone/>
            </a:pPr>
            <a:endParaRPr lang="es-PE" dirty="0"/>
          </a:p>
        </p:txBody>
      </p:sp>
    </p:spTree>
    <p:extLst>
      <p:ext uri="{BB962C8B-B14F-4D97-AF65-F5344CB8AC3E}">
        <p14:creationId xmlns:p14="http://schemas.microsoft.com/office/powerpoint/2010/main" val="3011686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pic>
        <p:nvPicPr>
          <p:cNvPr id="5" name="Imagen 4"/>
          <p:cNvPicPr>
            <a:picLocks noChangeAspect="1"/>
          </p:cNvPicPr>
          <p:nvPr/>
        </p:nvPicPr>
        <p:blipFill>
          <a:blip r:embed="rId2"/>
          <a:stretch>
            <a:fillRect/>
          </a:stretch>
        </p:blipFill>
        <p:spPr>
          <a:xfrm>
            <a:off x="3203316" y="2138558"/>
            <a:ext cx="6388553" cy="3393326"/>
          </a:xfrm>
          <a:prstGeom prst="rect">
            <a:avLst/>
          </a:prstGeom>
        </p:spPr>
      </p:pic>
    </p:spTree>
    <p:extLst>
      <p:ext uri="{BB962C8B-B14F-4D97-AF65-F5344CB8AC3E}">
        <p14:creationId xmlns:p14="http://schemas.microsoft.com/office/powerpoint/2010/main" val="139727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4974" y="212076"/>
            <a:ext cx="11551589" cy="5841061"/>
          </a:xfrm>
        </p:spPr>
        <p:txBody>
          <a:bodyPr>
            <a:normAutofit fontScale="85000" lnSpcReduction="20000"/>
          </a:bodyPr>
          <a:lstStyle/>
          <a:p>
            <a:pPr marL="0" indent="0">
              <a:buNone/>
            </a:pPr>
            <a:r>
              <a:rPr lang="es-PE" dirty="0" smtClean="0"/>
              <a:t>Tántalo</a:t>
            </a:r>
          </a:p>
          <a:p>
            <a:pPr marL="0" indent="0">
              <a:buNone/>
            </a:pPr>
            <a:endParaRPr lang="es-PE" dirty="0" smtClean="0"/>
          </a:p>
          <a:p>
            <a:pPr marL="0" indent="0">
              <a:buNone/>
            </a:pPr>
            <a:r>
              <a:rPr lang="es-PE" dirty="0" smtClean="0"/>
              <a:t>Es invitado a un festín de los dioses por el mismo </a:t>
            </a:r>
            <a:r>
              <a:rPr lang="es-PE" dirty="0" err="1" smtClean="0"/>
              <a:t>Zeús</a:t>
            </a:r>
            <a:r>
              <a:rPr lang="es-PE" dirty="0" smtClean="0"/>
              <a:t>, y ahí, roba el néctar (vino divino) y la ambrosía (comida que concede inmortalidad). </a:t>
            </a:r>
          </a:p>
          <a:p>
            <a:pPr marL="0" indent="0">
              <a:buNone/>
            </a:pPr>
            <a:r>
              <a:rPr lang="es-PE" dirty="0" smtClean="0"/>
              <a:t>Reveló secretos de los dioses a los mortales (por esto se le considera una deidad </a:t>
            </a:r>
            <a:r>
              <a:rPr lang="es-PE" dirty="0" err="1" smtClean="0"/>
              <a:t>prometéica</a:t>
            </a:r>
            <a:r>
              <a:rPr lang="es-PE" dirty="0" smtClean="0"/>
              <a:t>).</a:t>
            </a:r>
          </a:p>
          <a:p>
            <a:pPr marL="0" indent="0">
              <a:buNone/>
            </a:pPr>
            <a:r>
              <a:rPr lang="es-PE" dirty="0" smtClean="0"/>
              <a:t>Tántalo quiso retribuir el favor a los dioses y les invitó a un banquete, pero por falta de comida, hubo de cocinar a su pequeño hijo, y ofrecerlo en sacrificio, (un sacrificio que los dioses aborrecen). Sólo </a:t>
            </a:r>
            <a:r>
              <a:rPr lang="es-PE" dirty="0" err="1" smtClean="0"/>
              <a:t>Démeter</a:t>
            </a:r>
            <a:r>
              <a:rPr lang="es-PE" dirty="0" smtClean="0"/>
              <a:t> en luto por Perséfone come, pero el resto se </a:t>
            </a:r>
            <a:r>
              <a:rPr lang="es-PE" dirty="0" err="1" smtClean="0"/>
              <a:t>rehusa</a:t>
            </a:r>
            <a:r>
              <a:rPr lang="es-PE" dirty="0" smtClean="0"/>
              <a:t>. </a:t>
            </a:r>
            <a:endParaRPr lang="es-PE" dirty="0"/>
          </a:p>
          <a:p>
            <a:pPr marL="0" indent="0">
              <a:buNone/>
            </a:pPr>
            <a:r>
              <a:rPr lang="es-PE" dirty="0" err="1" smtClean="0"/>
              <a:t>Zeús</a:t>
            </a:r>
            <a:r>
              <a:rPr lang="es-PE" dirty="0" smtClean="0"/>
              <a:t> ordena que se rescate al muchacho descuartizado, Pélope, y en un caldero se junten sus partes de nuevo. </a:t>
            </a:r>
            <a:endParaRPr lang="es-PE" dirty="0"/>
          </a:p>
          <a:p>
            <a:pPr marL="0" indent="0">
              <a:buNone/>
            </a:pPr>
            <a:r>
              <a:rPr lang="es-PE" dirty="0" smtClean="0"/>
              <a:t>Finalmente es condenado a la parte más profunda del Tártaro o inframundo, a un espacio reservado para el castigo de lo malvados, en las profundidades designadas como mazmorras y lugares de torturas para los Titanes. </a:t>
            </a:r>
          </a:p>
          <a:p>
            <a:pPr marL="0" indent="0">
              <a:buNone/>
            </a:pPr>
            <a:r>
              <a:rPr lang="es-PE" dirty="0" smtClean="0"/>
              <a:t>Su castigo consiste en estar parado en un lago hasta la barbilla debajo de un árbol lleno de frutos, pero siempre que quiere saciar su hambre o sed, el volumen del agua o el largo de los árboles cambia. </a:t>
            </a:r>
            <a:endParaRPr lang="es-PE" dirty="0"/>
          </a:p>
        </p:txBody>
      </p:sp>
      <p:pic>
        <p:nvPicPr>
          <p:cNvPr id="6" name="Imagen 5"/>
          <p:cNvPicPr>
            <a:picLocks noChangeAspect="1"/>
          </p:cNvPicPr>
          <p:nvPr/>
        </p:nvPicPr>
        <p:blipFill>
          <a:blip r:embed="rId2"/>
          <a:stretch>
            <a:fillRect/>
          </a:stretch>
        </p:blipFill>
        <p:spPr>
          <a:xfrm>
            <a:off x="4579482" y="5248275"/>
            <a:ext cx="2771775" cy="1609725"/>
          </a:xfrm>
          <a:prstGeom prst="rect">
            <a:avLst/>
          </a:prstGeom>
        </p:spPr>
      </p:pic>
    </p:spTree>
    <p:extLst>
      <p:ext uri="{BB962C8B-B14F-4D97-AF65-F5344CB8AC3E}">
        <p14:creationId xmlns:p14="http://schemas.microsoft.com/office/powerpoint/2010/main" val="2569740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35902"/>
            <a:ext cx="7966647" cy="5841061"/>
          </a:xfrm>
        </p:spPr>
        <p:txBody>
          <a:bodyPr>
            <a:normAutofit fontScale="92500" lnSpcReduction="20000"/>
          </a:bodyPr>
          <a:lstStyle/>
          <a:p>
            <a:pPr marL="0" indent="0">
              <a:buNone/>
            </a:pPr>
            <a:r>
              <a:rPr lang="es-PE" dirty="0" smtClean="0"/>
              <a:t>Pélope</a:t>
            </a:r>
          </a:p>
          <a:p>
            <a:pPr marL="0" indent="0">
              <a:buNone/>
            </a:pPr>
            <a:endParaRPr lang="es-PE" dirty="0"/>
          </a:p>
          <a:p>
            <a:pPr marL="0" indent="0">
              <a:buNone/>
            </a:pPr>
            <a:r>
              <a:rPr lang="es-PE" dirty="0" smtClean="0"/>
              <a:t>Luego de ser descuartizado, pero reconstruido por </a:t>
            </a:r>
            <a:r>
              <a:rPr lang="es-PE" dirty="0" err="1" smtClean="0"/>
              <a:t>Zéus</a:t>
            </a:r>
            <a:r>
              <a:rPr lang="es-PE" dirty="0" smtClean="0"/>
              <a:t> y las </a:t>
            </a:r>
            <a:r>
              <a:rPr lang="es-PE" dirty="0" err="1" smtClean="0"/>
              <a:t>Moiras</a:t>
            </a:r>
            <a:r>
              <a:rPr lang="es-PE" dirty="0" smtClean="0"/>
              <a:t>, Pélope fue aprendiz de </a:t>
            </a:r>
            <a:r>
              <a:rPr lang="es-PE" dirty="0" err="1" smtClean="0"/>
              <a:t>Zeús</a:t>
            </a:r>
            <a:r>
              <a:rPr lang="es-PE" dirty="0" smtClean="0"/>
              <a:t> y esclavo de </a:t>
            </a:r>
            <a:r>
              <a:rPr lang="es-PE" dirty="0" err="1" smtClean="0"/>
              <a:t>Poseídon</a:t>
            </a:r>
            <a:r>
              <a:rPr lang="es-PE" dirty="0" smtClean="0"/>
              <a:t>.</a:t>
            </a:r>
          </a:p>
          <a:p>
            <a:pPr marL="0" indent="0">
              <a:buNone/>
            </a:pPr>
            <a:endParaRPr lang="es-PE" dirty="0"/>
          </a:p>
          <a:p>
            <a:pPr marL="0" indent="0">
              <a:buNone/>
            </a:pPr>
            <a:r>
              <a:rPr lang="es-PE" dirty="0" smtClean="0"/>
              <a:t>Quiso desposar a una mujer, pero su padre le retó a una carrera en carros y así había matado a cincuenta pretendientes, pero con la ayuda de </a:t>
            </a:r>
            <a:r>
              <a:rPr lang="es-PE" dirty="0" err="1" smtClean="0"/>
              <a:t>Poseídon</a:t>
            </a:r>
            <a:r>
              <a:rPr lang="es-PE" dirty="0" smtClean="0"/>
              <a:t>, sabotearon su carro, y antes de morir, </a:t>
            </a:r>
            <a:r>
              <a:rPr lang="es-PE" dirty="0" err="1" smtClean="0"/>
              <a:t>Mírtilo</a:t>
            </a:r>
            <a:r>
              <a:rPr lang="es-PE" dirty="0" smtClean="0"/>
              <a:t>, el padre, le maldijo. </a:t>
            </a:r>
          </a:p>
          <a:p>
            <a:pPr marL="0" indent="0">
              <a:buNone/>
            </a:pPr>
            <a:endParaRPr lang="es-PE" dirty="0"/>
          </a:p>
          <a:p>
            <a:pPr marL="0" indent="0">
              <a:buNone/>
            </a:pPr>
            <a:r>
              <a:rPr lang="es-PE" dirty="0" smtClean="0"/>
              <a:t>Sus hijos fueron Atreo, Tiestes y </a:t>
            </a:r>
            <a:r>
              <a:rPr lang="es-PE" dirty="0" err="1" smtClean="0"/>
              <a:t>Crisipo</a:t>
            </a:r>
            <a:r>
              <a:rPr lang="es-PE" dirty="0" smtClean="0"/>
              <a:t>. Los dos primeros, gemelos, fueron exiliados por matar al tercero. </a:t>
            </a:r>
          </a:p>
          <a:p>
            <a:pPr marL="0" indent="0">
              <a:buNone/>
            </a:pPr>
            <a:endParaRPr lang="es-PE" dirty="0"/>
          </a:p>
          <a:p>
            <a:pPr marL="0" indent="0">
              <a:buNone/>
            </a:pPr>
            <a:r>
              <a:rPr lang="es-PE" dirty="0" smtClean="0"/>
              <a:t>Eventualmente Pélope dominó lo que luego de conoció como “la isla de Pélope”, o el Peloponeso.</a:t>
            </a:r>
            <a:endParaRPr lang="es-PE" dirty="0"/>
          </a:p>
        </p:txBody>
      </p:sp>
      <p:pic>
        <p:nvPicPr>
          <p:cNvPr id="2" name="Imagen 1"/>
          <p:cNvPicPr>
            <a:picLocks noChangeAspect="1"/>
          </p:cNvPicPr>
          <p:nvPr/>
        </p:nvPicPr>
        <p:blipFill>
          <a:blip r:embed="rId2"/>
          <a:stretch>
            <a:fillRect/>
          </a:stretch>
        </p:blipFill>
        <p:spPr>
          <a:xfrm>
            <a:off x="8804847" y="3713585"/>
            <a:ext cx="3387153" cy="2808514"/>
          </a:xfrm>
          <a:prstGeom prst="rect">
            <a:avLst/>
          </a:prstGeom>
        </p:spPr>
      </p:pic>
      <p:pic>
        <p:nvPicPr>
          <p:cNvPr id="4" name="Imagen 3"/>
          <p:cNvPicPr>
            <a:picLocks noChangeAspect="1"/>
          </p:cNvPicPr>
          <p:nvPr/>
        </p:nvPicPr>
        <p:blipFill>
          <a:blip r:embed="rId3"/>
          <a:stretch>
            <a:fillRect/>
          </a:stretch>
        </p:blipFill>
        <p:spPr>
          <a:xfrm>
            <a:off x="9535886" y="489275"/>
            <a:ext cx="1854000" cy="2856162"/>
          </a:xfrm>
          <a:prstGeom prst="rect">
            <a:avLst/>
          </a:prstGeom>
        </p:spPr>
      </p:pic>
    </p:spTree>
    <p:extLst>
      <p:ext uri="{BB962C8B-B14F-4D97-AF65-F5344CB8AC3E}">
        <p14:creationId xmlns:p14="http://schemas.microsoft.com/office/powerpoint/2010/main" val="517154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119672" y="205274"/>
            <a:ext cx="9666515" cy="6186309"/>
          </a:xfrm>
          <a:prstGeom prst="rect">
            <a:avLst/>
          </a:prstGeom>
          <a:noFill/>
        </p:spPr>
        <p:txBody>
          <a:bodyPr wrap="square" rtlCol="0">
            <a:spAutoFit/>
          </a:bodyPr>
          <a:lstStyle/>
          <a:p>
            <a:pPr algn="ctr"/>
            <a:r>
              <a:rPr lang="es-PE" dirty="0" smtClean="0"/>
              <a:t>Atreo y Tiestes están confrontados. </a:t>
            </a:r>
          </a:p>
          <a:p>
            <a:pPr algn="ctr"/>
            <a:endParaRPr lang="es-PE" dirty="0"/>
          </a:p>
          <a:p>
            <a:pPr algn="ctr"/>
            <a:r>
              <a:rPr lang="es-PE" dirty="0" smtClean="0"/>
              <a:t>Tiestes es amante de la esposa de Atreo</a:t>
            </a:r>
          </a:p>
          <a:p>
            <a:pPr algn="ctr"/>
            <a:endParaRPr lang="es-PE" dirty="0"/>
          </a:p>
          <a:p>
            <a:pPr algn="ctr"/>
            <a:r>
              <a:rPr lang="es-PE" dirty="0" smtClean="0"/>
              <a:t>Ambos se disputan el poder de Micenas</a:t>
            </a:r>
          </a:p>
          <a:p>
            <a:pPr algn="ctr"/>
            <a:endParaRPr lang="es-PE" dirty="0"/>
          </a:p>
          <a:p>
            <a:pPr algn="ctr"/>
            <a:endParaRPr lang="es-PE" dirty="0" smtClean="0"/>
          </a:p>
          <a:p>
            <a:pPr algn="ctr"/>
            <a:endParaRPr lang="es-PE" dirty="0"/>
          </a:p>
          <a:p>
            <a:pPr algn="ctr"/>
            <a:endParaRPr lang="es-PE" dirty="0" smtClean="0"/>
          </a:p>
          <a:p>
            <a:pPr algn="ctr"/>
            <a:endParaRPr lang="es-PE" dirty="0"/>
          </a:p>
          <a:p>
            <a:pPr algn="ctr"/>
            <a:endParaRPr lang="es-PE" dirty="0" smtClean="0"/>
          </a:p>
          <a:p>
            <a:pPr algn="ctr"/>
            <a:endParaRPr lang="es-PE" dirty="0"/>
          </a:p>
          <a:p>
            <a:pPr algn="ctr"/>
            <a:endParaRPr lang="es-PE" dirty="0" smtClean="0"/>
          </a:p>
          <a:p>
            <a:pPr algn="ctr"/>
            <a:endParaRPr lang="es-PE" dirty="0" smtClean="0"/>
          </a:p>
          <a:p>
            <a:pPr algn="ctr"/>
            <a:endParaRPr lang="es-PE" dirty="0"/>
          </a:p>
          <a:p>
            <a:pPr algn="ctr"/>
            <a:endParaRPr lang="es-PE" dirty="0"/>
          </a:p>
          <a:p>
            <a:pPr algn="ctr"/>
            <a:endParaRPr lang="es-PE" dirty="0" smtClean="0"/>
          </a:p>
          <a:p>
            <a:pPr algn="ctr"/>
            <a:endParaRPr lang="es-PE" dirty="0" smtClean="0"/>
          </a:p>
          <a:p>
            <a:pPr algn="ctr"/>
            <a:endParaRPr lang="es-PE" dirty="0"/>
          </a:p>
          <a:p>
            <a:pPr algn="ctr"/>
            <a:r>
              <a:rPr lang="es-PE" dirty="0" smtClean="0"/>
              <a:t>Atreo invita a un banquete a Tiestes, le sirve la mesa y luego de comer le presenta una bandeja con la cabeza, las manos y los pies de los hijos de Tiestes, ante lo cual, éste le lanza una maldición a sus descendientes. </a:t>
            </a:r>
            <a:endParaRPr lang="es-PE" dirty="0"/>
          </a:p>
        </p:txBody>
      </p:sp>
      <p:pic>
        <p:nvPicPr>
          <p:cNvPr id="7" name="Imagen 6"/>
          <p:cNvPicPr>
            <a:picLocks noChangeAspect="1"/>
          </p:cNvPicPr>
          <p:nvPr/>
        </p:nvPicPr>
        <p:blipFill>
          <a:blip r:embed="rId2"/>
          <a:stretch>
            <a:fillRect/>
          </a:stretch>
        </p:blipFill>
        <p:spPr>
          <a:xfrm>
            <a:off x="2879415" y="1656062"/>
            <a:ext cx="6147028" cy="3804465"/>
          </a:xfrm>
          <a:prstGeom prst="rect">
            <a:avLst/>
          </a:prstGeom>
        </p:spPr>
      </p:pic>
    </p:spTree>
    <p:extLst>
      <p:ext uri="{BB962C8B-B14F-4D97-AF65-F5344CB8AC3E}">
        <p14:creationId xmlns:p14="http://schemas.microsoft.com/office/powerpoint/2010/main" val="190461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p:cNvCxnSpPr/>
          <p:nvPr/>
        </p:nvCxnSpPr>
        <p:spPr>
          <a:xfrm flipV="1">
            <a:off x="4677961" y="486405"/>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828654" y="1394958"/>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512658" y="1465877"/>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2409059" y="1470589"/>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2178577" y="2061022"/>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sp>
        <p:nvSpPr>
          <p:cNvPr id="24" name="CuadroTexto 23"/>
          <p:cNvSpPr txBox="1"/>
          <p:nvPr/>
        </p:nvSpPr>
        <p:spPr>
          <a:xfrm>
            <a:off x="4116271" y="561760"/>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704835" y="1358926"/>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4" name="Rectángulo 3"/>
          <p:cNvSpPr/>
          <p:nvPr/>
        </p:nvSpPr>
        <p:spPr>
          <a:xfrm>
            <a:off x="858341" y="3149284"/>
            <a:ext cx="9968920" cy="3697038"/>
          </a:xfrm>
          <a:prstGeom prst="rect">
            <a:avLst/>
          </a:prstGeom>
        </p:spPr>
        <p:txBody>
          <a:bodyPr wrap="square">
            <a:spAutoFit/>
          </a:bodyPr>
          <a:lstStyle/>
          <a:p>
            <a:pPr algn="just">
              <a:lnSpc>
                <a:spcPct val="107000"/>
              </a:lnSpc>
              <a:spcAft>
                <a:spcPts val="800"/>
              </a:spcAft>
            </a:pPr>
            <a:r>
              <a:rPr lang="es-PE" sz="2000" dirty="0">
                <a:latin typeface="Times New Roman" panose="02020603050405020304" pitchFamily="18" charset="0"/>
                <a:ea typeface="Calibri" panose="020F0502020204030204" pitchFamily="34" charset="0"/>
                <a:cs typeface="Times New Roman" panose="02020603050405020304" pitchFamily="18" charset="0"/>
              </a:rPr>
              <a:t>Gamio, en el apartado segundo de su ensayo </a:t>
            </a:r>
            <a:r>
              <a:rPr lang="es-PE" sz="2000" i="1" dirty="0">
                <a:latin typeface="Times New Roman" panose="02020603050405020304" pitchFamily="18" charset="0"/>
                <a:ea typeface="Calibri" panose="020F0502020204030204" pitchFamily="34" charset="0"/>
                <a:cs typeface="Times New Roman" panose="02020603050405020304" pitchFamily="18" charset="0"/>
              </a:rPr>
              <a:t>La purificación del juicio político</a:t>
            </a:r>
            <a:r>
              <a:rPr lang="es-PE" sz="2000" dirty="0">
                <a:latin typeface="Times New Roman" panose="02020603050405020304" pitchFamily="18" charset="0"/>
                <a:ea typeface="Calibri" panose="020F0502020204030204" pitchFamily="34" charset="0"/>
                <a:cs typeface="Times New Roman" panose="02020603050405020304" pitchFamily="18" charset="0"/>
              </a:rPr>
              <a:t>, refiere que: </a:t>
            </a:r>
            <a:endParaRPr lang="es-PE" sz="20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PE" sz="2000" dirty="0" smtClean="0">
                <a:latin typeface="Times New Roman" panose="02020603050405020304" pitchFamily="18" charset="0"/>
                <a:ea typeface="Calibri" panose="020F0502020204030204" pitchFamily="34" charset="0"/>
                <a:cs typeface="Times New Roman" panose="02020603050405020304" pitchFamily="18" charset="0"/>
              </a:rPr>
              <a:t>“</a:t>
            </a:r>
            <a:r>
              <a:rPr lang="es-PE" sz="2000" dirty="0">
                <a:latin typeface="Times New Roman" panose="02020603050405020304" pitchFamily="18" charset="0"/>
                <a:ea typeface="Calibri" panose="020F0502020204030204" pitchFamily="34" charset="0"/>
                <a:cs typeface="Times New Roman" panose="02020603050405020304" pitchFamily="18" charset="0"/>
              </a:rPr>
              <a:t>El tema de </a:t>
            </a:r>
            <a:r>
              <a:rPr lang="es-PE" sz="2000" i="1" dirty="0">
                <a:latin typeface="Times New Roman" panose="02020603050405020304" pitchFamily="18" charset="0"/>
                <a:ea typeface="Calibri" panose="020F0502020204030204" pitchFamily="34" charset="0"/>
                <a:cs typeface="Times New Roman" panose="02020603050405020304" pitchFamily="18" charset="0"/>
              </a:rPr>
              <a:t>La </a:t>
            </a:r>
            <a:r>
              <a:rPr lang="es-PE" sz="2000" i="1" dirty="0" err="1">
                <a:latin typeface="Times New Roman" panose="02020603050405020304" pitchFamily="18" charset="0"/>
                <a:ea typeface="Calibri" panose="020F0502020204030204" pitchFamily="34" charset="0"/>
                <a:cs typeface="Times New Roman" panose="02020603050405020304" pitchFamily="18" charset="0"/>
              </a:rPr>
              <a:t>Orestiada</a:t>
            </a:r>
            <a:r>
              <a:rPr lang="es-PE" sz="2000" dirty="0">
                <a:latin typeface="Times New Roman" panose="02020603050405020304" pitchFamily="18" charset="0"/>
                <a:ea typeface="Calibri" panose="020F0502020204030204" pitchFamily="34" charset="0"/>
                <a:cs typeface="Times New Roman" panose="02020603050405020304" pitchFamily="18" charset="0"/>
              </a:rPr>
              <a:t> es </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 superación de la concepción “cósmica” de la justicia </a:t>
            </a:r>
            <a:r>
              <a:rPr lang="es-PE" sz="2000" dirty="0">
                <a:latin typeface="Times New Roman" panose="02020603050405020304" pitchFamily="18" charset="0"/>
                <a:ea typeface="Calibri" panose="020F0502020204030204" pitchFamily="34" charset="0"/>
                <a:cs typeface="Times New Roman" panose="02020603050405020304" pitchFamily="18" charset="0"/>
              </a:rPr>
              <a:t>(</a:t>
            </a:r>
            <a:r>
              <a:rPr lang="es-PE" sz="2000" i="1" dirty="0" err="1">
                <a:latin typeface="Times New Roman" panose="02020603050405020304" pitchFamily="18" charset="0"/>
                <a:ea typeface="Calibri" panose="020F0502020204030204" pitchFamily="34" charset="0"/>
                <a:cs typeface="Times New Roman" panose="02020603050405020304" pitchFamily="18" charset="0"/>
              </a:rPr>
              <a:t>díke</a:t>
            </a:r>
            <a:r>
              <a:rPr lang="es-PE" sz="2000" dirty="0">
                <a:latin typeface="Times New Roman" panose="02020603050405020304" pitchFamily="18" charset="0"/>
                <a:ea typeface="Calibri" panose="020F0502020204030204" pitchFamily="34" charset="0"/>
                <a:cs typeface="Times New Roman" panose="02020603050405020304" pitchFamily="18" charset="0"/>
              </a:rPr>
              <a:t>) – expresada en la vindicación de la cadena de venganzas como modo de restituir el orden de las relaciones humanas – </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 la visión política de la justicia (</a:t>
            </a:r>
            <a:r>
              <a:rPr lang="es-PE" sz="2000"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dikaiosyne</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centrada en el ejercicio de la deliberación cívica</a:t>
            </a:r>
            <a:r>
              <a:rPr lang="es-PE" sz="2000" dirty="0">
                <a:latin typeface="Times New Roman" panose="02020603050405020304" pitchFamily="18" charset="0"/>
                <a:ea typeface="Calibri" panose="020F0502020204030204" pitchFamily="34" charset="0"/>
                <a:cs typeface="Times New Roman" panose="02020603050405020304" pitchFamily="18" charset="0"/>
              </a:rPr>
              <a:t> al interior de espacios públicos e instituciones libres.” (2005, p.8</a:t>
            </a:r>
            <a:r>
              <a:rPr lang="es-PE" sz="2000"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es-PE" sz="20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PE" dirty="0"/>
              <a:t>“El drama del príncipe argivo Orestes, el logro de su absolución ante el tribunal erigido por Atenea en el Areópago, bien podría ser considerado como </a:t>
            </a:r>
            <a:r>
              <a:rPr lang="es-PE" dirty="0">
                <a:solidFill>
                  <a:srgbClr val="FF0000"/>
                </a:solidFill>
              </a:rPr>
              <a:t>la concreción de este cambio de paradigma y el acto fundacional de la racionalidad pública</a:t>
            </a:r>
            <a:r>
              <a:rPr lang="es-PE" dirty="0"/>
              <a:t>.” (2005, p.9)</a:t>
            </a:r>
            <a:endParaRPr lang="es-P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62486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pic>
        <p:nvPicPr>
          <p:cNvPr id="3" name="Imagen 2"/>
          <p:cNvPicPr>
            <a:picLocks noChangeAspect="1"/>
          </p:cNvPicPr>
          <p:nvPr/>
        </p:nvPicPr>
        <p:blipFill>
          <a:blip r:embed="rId2"/>
          <a:stretch>
            <a:fillRect/>
          </a:stretch>
        </p:blipFill>
        <p:spPr>
          <a:xfrm>
            <a:off x="3799018" y="1448091"/>
            <a:ext cx="5177032" cy="4649063"/>
          </a:xfrm>
          <a:prstGeom prst="rect">
            <a:avLst/>
          </a:prstGeom>
        </p:spPr>
      </p:pic>
      <p:sp>
        <p:nvSpPr>
          <p:cNvPr id="6" name="Rayo 5"/>
          <p:cNvSpPr/>
          <p:nvPr/>
        </p:nvSpPr>
        <p:spPr>
          <a:xfrm flipH="1" flipV="1">
            <a:off x="4478694" y="4200508"/>
            <a:ext cx="1007706" cy="1287624"/>
          </a:xfrm>
          <a:prstGeom prst="lightningBol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57286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81168" y="775672"/>
            <a:ext cx="11308261" cy="4804034"/>
          </a:xfrm>
          <a:prstGeom prst="rect">
            <a:avLst/>
          </a:prstGeom>
        </p:spPr>
      </p:pic>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spTree>
    <p:extLst>
      <p:ext uri="{BB962C8B-B14F-4D97-AF65-F5344CB8AC3E}">
        <p14:creationId xmlns:p14="http://schemas.microsoft.com/office/powerpoint/2010/main" val="1472621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4102" y="1"/>
            <a:ext cx="10515600" cy="765110"/>
          </a:xfrm>
        </p:spPr>
        <p:txBody>
          <a:bodyPr/>
          <a:lstStyle/>
          <a:p>
            <a:r>
              <a:rPr lang="es-PE" dirty="0" smtClean="0"/>
              <a:t>Los </a:t>
            </a:r>
            <a:r>
              <a:rPr lang="es-PE" dirty="0" err="1" smtClean="0"/>
              <a:t>Atridas</a:t>
            </a:r>
            <a:r>
              <a:rPr lang="es-PE" dirty="0" smtClean="0"/>
              <a:t> – sucesos trágicos contextuales</a:t>
            </a:r>
            <a:endParaRPr lang="es-PE" dirty="0"/>
          </a:p>
        </p:txBody>
      </p:sp>
      <p:pic>
        <p:nvPicPr>
          <p:cNvPr id="4" name="Imagen 3"/>
          <p:cNvPicPr>
            <a:picLocks noChangeAspect="1"/>
          </p:cNvPicPr>
          <p:nvPr/>
        </p:nvPicPr>
        <p:blipFill>
          <a:blip r:embed="rId2"/>
          <a:stretch>
            <a:fillRect/>
          </a:stretch>
        </p:blipFill>
        <p:spPr>
          <a:xfrm>
            <a:off x="3185625" y="2742159"/>
            <a:ext cx="4614767" cy="1960469"/>
          </a:xfrm>
          <a:prstGeom prst="rect">
            <a:avLst/>
          </a:prstGeom>
        </p:spPr>
      </p:pic>
      <p:sp>
        <p:nvSpPr>
          <p:cNvPr id="3" name="CuadroTexto 2"/>
          <p:cNvSpPr txBox="1"/>
          <p:nvPr/>
        </p:nvSpPr>
        <p:spPr>
          <a:xfrm>
            <a:off x="3004457" y="1194318"/>
            <a:ext cx="3209731" cy="646331"/>
          </a:xfrm>
          <a:prstGeom prst="rect">
            <a:avLst/>
          </a:prstGeom>
          <a:noFill/>
        </p:spPr>
        <p:txBody>
          <a:bodyPr wrap="square" rtlCol="0">
            <a:spAutoFit/>
          </a:bodyPr>
          <a:lstStyle/>
          <a:p>
            <a:r>
              <a:rPr lang="es-PE" dirty="0" smtClean="0">
                <a:solidFill>
                  <a:srgbClr val="FF0000"/>
                </a:solidFill>
              </a:rPr>
              <a:t>Roba el néctar y ambrosía. Descuartiza a Pélope. </a:t>
            </a:r>
            <a:endParaRPr lang="es-PE" dirty="0">
              <a:solidFill>
                <a:srgbClr val="FF0000"/>
              </a:solidFill>
            </a:endParaRPr>
          </a:p>
        </p:txBody>
      </p:sp>
      <p:cxnSp>
        <p:nvCxnSpPr>
          <p:cNvPr id="7" name="Conector recto de flecha 6"/>
          <p:cNvCxnSpPr>
            <a:stCxn id="3" idx="2"/>
          </p:cNvCxnSpPr>
          <p:nvPr/>
        </p:nvCxnSpPr>
        <p:spPr>
          <a:xfrm>
            <a:off x="4609323" y="1840649"/>
            <a:ext cx="1604865" cy="901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5844074" y="1194318"/>
            <a:ext cx="3209731" cy="369332"/>
          </a:xfrm>
          <a:prstGeom prst="rect">
            <a:avLst/>
          </a:prstGeom>
          <a:noFill/>
        </p:spPr>
        <p:txBody>
          <a:bodyPr wrap="square" rtlCol="0">
            <a:spAutoFit/>
          </a:bodyPr>
          <a:lstStyle/>
          <a:p>
            <a:r>
              <a:rPr lang="es-PE" dirty="0" smtClean="0">
                <a:solidFill>
                  <a:srgbClr val="FF0000"/>
                </a:solidFill>
              </a:rPr>
              <a:t>Mata a </a:t>
            </a:r>
            <a:r>
              <a:rPr lang="es-PE" dirty="0" err="1" smtClean="0">
                <a:solidFill>
                  <a:srgbClr val="FF0000"/>
                </a:solidFill>
              </a:rPr>
              <a:t>Mírtilo</a:t>
            </a:r>
            <a:r>
              <a:rPr lang="es-PE" dirty="0" smtClean="0">
                <a:solidFill>
                  <a:srgbClr val="FF0000"/>
                </a:solidFill>
              </a:rPr>
              <a:t> y éste le maldice.</a:t>
            </a:r>
            <a:endParaRPr lang="es-PE" dirty="0">
              <a:solidFill>
                <a:srgbClr val="FF0000"/>
              </a:solidFill>
            </a:endParaRPr>
          </a:p>
        </p:txBody>
      </p:sp>
      <p:cxnSp>
        <p:nvCxnSpPr>
          <p:cNvPr id="9" name="Conector recto de flecha 8"/>
          <p:cNvCxnSpPr>
            <a:stCxn id="8" idx="2"/>
          </p:cNvCxnSpPr>
          <p:nvPr/>
        </p:nvCxnSpPr>
        <p:spPr>
          <a:xfrm flipH="1">
            <a:off x="6774024" y="1563650"/>
            <a:ext cx="674916" cy="1851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8008776" y="1655983"/>
            <a:ext cx="3209731" cy="369332"/>
          </a:xfrm>
          <a:prstGeom prst="rect">
            <a:avLst/>
          </a:prstGeom>
          <a:noFill/>
        </p:spPr>
        <p:txBody>
          <a:bodyPr wrap="square" rtlCol="0">
            <a:spAutoFit/>
          </a:bodyPr>
          <a:lstStyle/>
          <a:p>
            <a:r>
              <a:rPr lang="es-PE" dirty="0" smtClean="0">
                <a:solidFill>
                  <a:srgbClr val="FF0000"/>
                </a:solidFill>
              </a:rPr>
              <a:t>Asesinado por sus hermanos.</a:t>
            </a:r>
            <a:endParaRPr lang="es-PE" dirty="0">
              <a:solidFill>
                <a:srgbClr val="FF0000"/>
              </a:solidFill>
            </a:endParaRPr>
          </a:p>
        </p:txBody>
      </p:sp>
      <p:cxnSp>
        <p:nvCxnSpPr>
          <p:cNvPr id="12" name="Conector recto de flecha 11"/>
          <p:cNvCxnSpPr>
            <a:stCxn id="11" idx="2"/>
            <a:endCxn id="4" idx="3"/>
          </p:cNvCxnSpPr>
          <p:nvPr/>
        </p:nvCxnSpPr>
        <p:spPr>
          <a:xfrm flipH="1">
            <a:off x="7800392" y="2025315"/>
            <a:ext cx="1813250" cy="1697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8707017" y="3230338"/>
            <a:ext cx="3209731" cy="369332"/>
          </a:xfrm>
          <a:prstGeom prst="rect">
            <a:avLst/>
          </a:prstGeom>
          <a:noFill/>
        </p:spPr>
        <p:txBody>
          <a:bodyPr wrap="square" rtlCol="0">
            <a:spAutoFit/>
          </a:bodyPr>
          <a:lstStyle/>
          <a:p>
            <a:r>
              <a:rPr lang="es-PE" dirty="0" smtClean="0">
                <a:solidFill>
                  <a:srgbClr val="FF0000"/>
                </a:solidFill>
              </a:rPr>
              <a:t>Concibe un hijo de su padre.</a:t>
            </a:r>
            <a:endParaRPr lang="es-PE" dirty="0">
              <a:solidFill>
                <a:srgbClr val="FF0000"/>
              </a:solidFill>
            </a:endParaRPr>
          </a:p>
        </p:txBody>
      </p:sp>
      <p:cxnSp>
        <p:nvCxnSpPr>
          <p:cNvPr id="15" name="Conector recto de flecha 14"/>
          <p:cNvCxnSpPr>
            <a:stCxn id="14" idx="2"/>
          </p:cNvCxnSpPr>
          <p:nvPr/>
        </p:nvCxnSpPr>
        <p:spPr>
          <a:xfrm flipH="1">
            <a:off x="7523584" y="3599670"/>
            <a:ext cx="2788299" cy="577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8479971" y="4702628"/>
            <a:ext cx="3209731" cy="646331"/>
          </a:xfrm>
          <a:prstGeom prst="rect">
            <a:avLst/>
          </a:prstGeom>
          <a:noFill/>
        </p:spPr>
        <p:txBody>
          <a:bodyPr wrap="square" rtlCol="0">
            <a:spAutoFit/>
          </a:bodyPr>
          <a:lstStyle/>
          <a:p>
            <a:r>
              <a:rPr lang="es-PE" dirty="0" smtClean="0">
                <a:solidFill>
                  <a:srgbClr val="FF0000"/>
                </a:solidFill>
              </a:rPr>
              <a:t>Amante de la reina.</a:t>
            </a:r>
          </a:p>
          <a:p>
            <a:r>
              <a:rPr lang="es-PE" dirty="0" smtClean="0">
                <a:solidFill>
                  <a:srgbClr val="FF0000"/>
                </a:solidFill>
              </a:rPr>
              <a:t>Mata a Atreo</a:t>
            </a:r>
            <a:endParaRPr lang="es-PE" dirty="0">
              <a:solidFill>
                <a:srgbClr val="FF0000"/>
              </a:solidFill>
            </a:endParaRPr>
          </a:p>
        </p:txBody>
      </p:sp>
      <p:cxnSp>
        <p:nvCxnSpPr>
          <p:cNvPr id="18" name="Conector recto de flecha 17"/>
          <p:cNvCxnSpPr>
            <a:stCxn id="17" idx="1"/>
          </p:cNvCxnSpPr>
          <p:nvPr/>
        </p:nvCxnSpPr>
        <p:spPr>
          <a:xfrm flipH="1" flipV="1">
            <a:off x="6928758" y="4517962"/>
            <a:ext cx="1551213" cy="507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580759" y="1891766"/>
            <a:ext cx="3209731" cy="369332"/>
          </a:xfrm>
          <a:prstGeom prst="rect">
            <a:avLst/>
          </a:prstGeom>
          <a:noFill/>
        </p:spPr>
        <p:txBody>
          <a:bodyPr wrap="square" rtlCol="0">
            <a:spAutoFit/>
          </a:bodyPr>
          <a:lstStyle/>
          <a:p>
            <a:r>
              <a:rPr lang="es-PE" dirty="0" smtClean="0">
                <a:solidFill>
                  <a:srgbClr val="FF0000"/>
                </a:solidFill>
              </a:rPr>
              <a:t>Amante de la esposa de Atreo</a:t>
            </a:r>
            <a:endParaRPr lang="es-PE" dirty="0">
              <a:solidFill>
                <a:srgbClr val="FF0000"/>
              </a:solidFill>
            </a:endParaRPr>
          </a:p>
        </p:txBody>
      </p:sp>
      <p:cxnSp>
        <p:nvCxnSpPr>
          <p:cNvPr id="22" name="Conector recto de flecha 21"/>
          <p:cNvCxnSpPr/>
          <p:nvPr/>
        </p:nvCxnSpPr>
        <p:spPr>
          <a:xfrm>
            <a:off x="3837020" y="2269856"/>
            <a:ext cx="2728620" cy="1452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492966" y="2333147"/>
            <a:ext cx="3209731" cy="646331"/>
          </a:xfrm>
          <a:prstGeom prst="rect">
            <a:avLst/>
          </a:prstGeom>
          <a:noFill/>
        </p:spPr>
        <p:txBody>
          <a:bodyPr wrap="square" rtlCol="0">
            <a:spAutoFit/>
          </a:bodyPr>
          <a:lstStyle/>
          <a:p>
            <a:r>
              <a:rPr lang="es-PE" dirty="0" smtClean="0">
                <a:solidFill>
                  <a:srgbClr val="FF0000"/>
                </a:solidFill>
              </a:rPr>
              <a:t>Cocina y ofrece de comer a Tiestes sus propios hijos</a:t>
            </a:r>
            <a:endParaRPr lang="es-PE" dirty="0">
              <a:solidFill>
                <a:srgbClr val="FF0000"/>
              </a:solidFill>
            </a:endParaRPr>
          </a:p>
        </p:txBody>
      </p:sp>
      <p:cxnSp>
        <p:nvCxnSpPr>
          <p:cNvPr id="27" name="Conector recto de flecha 26"/>
          <p:cNvCxnSpPr/>
          <p:nvPr/>
        </p:nvCxnSpPr>
        <p:spPr>
          <a:xfrm>
            <a:off x="2459978" y="3047175"/>
            <a:ext cx="3306632" cy="660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H="1" flipV="1">
            <a:off x="5766610" y="4550081"/>
            <a:ext cx="1679219" cy="1034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35" idx="0"/>
          </p:cNvCxnSpPr>
          <p:nvPr/>
        </p:nvCxnSpPr>
        <p:spPr>
          <a:xfrm flipV="1">
            <a:off x="2301648" y="4631909"/>
            <a:ext cx="2184045" cy="926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5918719" y="5603232"/>
            <a:ext cx="3209731" cy="923330"/>
          </a:xfrm>
          <a:prstGeom prst="rect">
            <a:avLst/>
          </a:prstGeom>
          <a:noFill/>
        </p:spPr>
        <p:txBody>
          <a:bodyPr wrap="square" rtlCol="0">
            <a:spAutoFit/>
          </a:bodyPr>
          <a:lstStyle/>
          <a:p>
            <a:r>
              <a:rPr lang="es-PE" dirty="0" smtClean="0">
                <a:solidFill>
                  <a:srgbClr val="FF0000"/>
                </a:solidFill>
              </a:rPr>
              <a:t>Mata al ciervo de Artemisa, ella no le deja navegar, y por eso sacrifica a Ifigenia, su hija</a:t>
            </a:r>
            <a:endParaRPr lang="es-PE" dirty="0">
              <a:solidFill>
                <a:srgbClr val="FF0000"/>
              </a:solidFill>
            </a:endParaRPr>
          </a:p>
        </p:txBody>
      </p:sp>
      <p:sp>
        <p:nvSpPr>
          <p:cNvPr id="35" name="CuadroTexto 34"/>
          <p:cNvSpPr txBox="1"/>
          <p:nvPr/>
        </p:nvSpPr>
        <p:spPr>
          <a:xfrm>
            <a:off x="696782" y="5557971"/>
            <a:ext cx="3209731" cy="646331"/>
          </a:xfrm>
          <a:prstGeom prst="rect">
            <a:avLst/>
          </a:prstGeom>
          <a:noFill/>
        </p:spPr>
        <p:txBody>
          <a:bodyPr wrap="square" rtlCol="0">
            <a:spAutoFit/>
          </a:bodyPr>
          <a:lstStyle/>
          <a:p>
            <a:r>
              <a:rPr lang="es-PE" dirty="0" smtClean="0">
                <a:solidFill>
                  <a:srgbClr val="FF0000"/>
                </a:solidFill>
              </a:rPr>
              <a:t>Asesina a su esposo. Es asesinada por Orestes, su hijo.</a:t>
            </a:r>
            <a:endParaRPr lang="es-PE" dirty="0">
              <a:solidFill>
                <a:srgbClr val="FF0000"/>
              </a:solidFill>
            </a:endParaRPr>
          </a:p>
        </p:txBody>
      </p:sp>
    </p:spTree>
    <p:extLst>
      <p:ext uri="{BB962C8B-B14F-4D97-AF65-F5344CB8AC3E}">
        <p14:creationId xmlns:p14="http://schemas.microsoft.com/office/powerpoint/2010/main" val="1500756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6612" y="0"/>
            <a:ext cx="11775233" cy="6606073"/>
          </a:xfrm>
        </p:spPr>
        <p:txBody>
          <a:bodyPr>
            <a:normAutofit lnSpcReduction="10000"/>
          </a:bodyPr>
          <a:lstStyle/>
          <a:p>
            <a:pPr marL="0" indent="0">
              <a:buNone/>
            </a:pPr>
            <a:r>
              <a:rPr lang="es-PE" dirty="0" smtClean="0"/>
              <a:t>Algunos ideales griegos</a:t>
            </a:r>
          </a:p>
          <a:p>
            <a:pPr marL="0" indent="0">
              <a:buNone/>
            </a:pPr>
            <a:endParaRPr lang="es-PE" dirty="0"/>
          </a:p>
          <a:p>
            <a:pPr marL="0" indent="0">
              <a:buNone/>
            </a:pPr>
            <a:r>
              <a:rPr lang="es-PE" dirty="0" smtClean="0"/>
              <a:t>Principio de Hospitalidad:  Reglas de amistad, confianza. (¿Qué pasaría si el viajero es un dios?) El secuestro de Helena reclama venganza. </a:t>
            </a:r>
          </a:p>
          <a:p>
            <a:pPr marL="0" indent="0">
              <a:buNone/>
            </a:pPr>
            <a:endParaRPr lang="es-PE" dirty="0"/>
          </a:p>
          <a:p>
            <a:pPr marL="0" indent="0">
              <a:buNone/>
            </a:pPr>
            <a:r>
              <a:rPr lang="es-PE" dirty="0" smtClean="0"/>
              <a:t>Necesidad de un entierro: Antígona</a:t>
            </a:r>
          </a:p>
          <a:p>
            <a:pPr marL="0" indent="0">
              <a:buNone/>
            </a:pPr>
            <a:endParaRPr lang="es-PE" dirty="0" smtClean="0"/>
          </a:p>
          <a:p>
            <a:pPr marL="0" indent="0">
              <a:buNone/>
            </a:pPr>
            <a:r>
              <a:rPr lang="es-PE" dirty="0" smtClean="0"/>
              <a:t>Reciprocidad positiva: devolver un bien, por un bien. El sacrificio. “Apolo: Es justo conceder bienes al que te venera”. (Esquilo, Euménides, 726.) La ley del Talión. </a:t>
            </a:r>
            <a:r>
              <a:rPr lang="es-PE" dirty="0" err="1" smtClean="0"/>
              <a:t>Polemarco</a:t>
            </a:r>
            <a:r>
              <a:rPr lang="es-PE" dirty="0" smtClean="0"/>
              <a:t> dice en la República de Platón: “La justicia es hacerle bien a nuestros amigos y mal a nuestros enemigos”. (s/f) </a:t>
            </a:r>
          </a:p>
          <a:p>
            <a:pPr marL="0" indent="0">
              <a:buNone/>
            </a:pPr>
            <a:endParaRPr lang="es-PE" dirty="0"/>
          </a:p>
          <a:p>
            <a:pPr marL="0" indent="0">
              <a:buNone/>
            </a:pPr>
            <a:r>
              <a:rPr lang="es-PE" dirty="0" smtClean="0"/>
              <a:t>Reciprocidad negativa: devolver un mal, por un mal. </a:t>
            </a:r>
          </a:p>
          <a:p>
            <a:pPr marL="0" indent="0">
              <a:buNone/>
            </a:pPr>
            <a:endParaRPr lang="es-PE" dirty="0"/>
          </a:p>
          <a:p>
            <a:pPr marL="0" indent="0">
              <a:buNone/>
            </a:pPr>
            <a:r>
              <a:rPr lang="es-PE" dirty="0" smtClean="0"/>
              <a:t>Cultivar la virtud</a:t>
            </a:r>
            <a:endParaRPr lang="es-PE" dirty="0"/>
          </a:p>
        </p:txBody>
      </p:sp>
    </p:spTree>
    <p:extLst>
      <p:ext uri="{BB962C8B-B14F-4D97-AF65-F5344CB8AC3E}">
        <p14:creationId xmlns:p14="http://schemas.microsoft.com/office/powerpoint/2010/main" val="2979597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522515" y="2229919"/>
            <a:ext cx="2332653"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2501248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pic>
        <p:nvPicPr>
          <p:cNvPr id="2" name="Imagen 1"/>
          <p:cNvPicPr>
            <a:picLocks noChangeAspect="1"/>
          </p:cNvPicPr>
          <p:nvPr/>
        </p:nvPicPr>
        <p:blipFill>
          <a:blip r:embed="rId2"/>
          <a:stretch>
            <a:fillRect/>
          </a:stretch>
        </p:blipFill>
        <p:spPr>
          <a:xfrm>
            <a:off x="597160" y="703070"/>
            <a:ext cx="7781730" cy="5952558"/>
          </a:xfrm>
          <a:prstGeom prst="rect">
            <a:avLst/>
          </a:prstGeom>
        </p:spPr>
      </p:pic>
      <p:sp>
        <p:nvSpPr>
          <p:cNvPr id="6" name="CuadroTexto 5"/>
          <p:cNvSpPr txBox="1"/>
          <p:nvPr/>
        </p:nvSpPr>
        <p:spPr>
          <a:xfrm>
            <a:off x="9013371" y="1138335"/>
            <a:ext cx="2258009" cy="646331"/>
          </a:xfrm>
          <a:prstGeom prst="rect">
            <a:avLst/>
          </a:prstGeom>
          <a:noFill/>
        </p:spPr>
        <p:txBody>
          <a:bodyPr wrap="square" rtlCol="0">
            <a:spAutoFit/>
          </a:bodyPr>
          <a:lstStyle/>
          <a:p>
            <a:r>
              <a:rPr lang="es-PE" dirty="0" smtClean="0"/>
              <a:t>Reino Argivo</a:t>
            </a:r>
          </a:p>
          <a:p>
            <a:r>
              <a:rPr lang="es-PE" dirty="0" smtClean="0"/>
              <a:t>(de Argos)</a:t>
            </a:r>
            <a:endParaRPr lang="es-PE" dirty="0"/>
          </a:p>
        </p:txBody>
      </p:sp>
    </p:spTree>
    <p:extLst>
      <p:ext uri="{BB962C8B-B14F-4D97-AF65-F5344CB8AC3E}">
        <p14:creationId xmlns:p14="http://schemas.microsoft.com/office/powerpoint/2010/main" val="600823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9013371" y="1138335"/>
            <a:ext cx="2258009" cy="646331"/>
          </a:xfrm>
          <a:prstGeom prst="rect">
            <a:avLst/>
          </a:prstGeom>
          <a:noFill/>
        </p:spPr>
        <p:txBody>
          <a:bodyPr wrap="square" rtlCol="0">
            <a:spAutoFit/>
          </a:bodyPr>
          <a:lstStyle/>
          <a:p>
            <a:r>
              <a:rPr lang="es-PE" dirty="0" smtClean="0"/>
              <a:t>Reino Argivo</a:t>
            </a:r>
          </a:p>
          <a:p>
            <a:r>
              <a:rPr lang="es-PE" dirty="0" smtClean="0"/>
              <a:t>(de Argos)</a:t>
            </a:r>
            <a:endParaRPr lang="es-PE" dirty="0"/>
          </a:p>
        </p:txBody>
      </p:sp>
      <p:pic>
        <p:nvPicPr>
          <p:cNvPr id="4" name="Imagen 3"/>
          <p:cNvPicPr>
            <a:picLocks noChangeAspect="1"/>
          </p:cNvPicPr>
          <p:nvPr/>
        </p:nvPicPr>
        <p:blipFill>
          <a:blip r:embed="rId2"/>
          <a:stretch>
            <a:fillRect/>
          </a:stretch>
        </p:blipFill>
        <p:spPr>
          <a:xfrm>
            <a:off x="194194" y="1138335"/>
            <a:ext cx="8819177" cy="4882589"/>
          </a:xfrm>
          <a:prstGeom prst="rect">
            <a:avLst/>
          </a:prstGeom>
        </p:spPr>
      </p:pic>
    </p:spTree>
    <p:extLst>
      <p:ext uri="{BB962C8B-B14F-4D97-AF65-F5344CB8AC3E}">
        <p14:creationId xmlns:p14="http://schemas.microsoft.com/office/powerpoint/2010/main" val="1949138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7040529" y="629507"/>
            <a:ext cx="2258009" cy="923330"/>
          </a:xfrm>
          <a:prstGeom prst="rect">
            <a:avLst/>
          </a:prstGeom>
          <a:noFill/>
        </p:spPr>
        <p:txBody>
          <a:bodyPr wrap="square" rtlCol="0">
            <a:spAutoFit/>
          </a:bodyPr>
          <a:lstStyle/>
          <a:p>
            <a:r>
              <a:rPr lang="es-PE" dirty="0" smtClean="0"/>
              <a:t>Atenas todavía no es una potencia tan poderosa</a:t>
            </a:r>
            <a:endParaRPr lang="es-PE" dirty="0"/>
          </a:p>
        </p:txBody>
      </p:sp>
      <p:pic>
        <p:nvPicPr>
          <p:cNvPr id="2" name="Imagen 1"/>
          <p:cNvPicPr>
            <a:picLocks noChangeAspect="1"/>
          </p:cNvPicPr>
          <p:nvPr/>
        </p:nvPicPr>
        <p:blipFill>
          <a:blip r:embed="rId2"/>
          <a:stretch>
            <a:fillRect/>
          </a:stretch>
        </p:blipFill>
        <p:spPr>
          <a:xfrm>
            <a:off x="655670" y="629507"/>
            <a:ext cx="5222615" cy="6127090"/>
          </a:xfrm>
          <a:prstGeom prst="rect">
            <a:avLst/>
          </a:prstGeom>
        </p:spPr>
      </p:pic>
      <p:sp>
        <p:nvSpPr>
          <p:cNvPr id="7" name="CuadroTexto 6"/>
          <p:cNvSpPr txBox="1"/>
          <p:nvPr/>
        </p:nvSpPr>
        <p:spPr>
          <a:xfrm>
            <a:off x="7040528" y="2181499"/>
            <a:ext cx="2258009" cy="369332"/>
          </a:xfrm>
          <a:prstGeom prst="rect">
            <a:avLst/>
          </a:prstGeom>
          <a:noFill/>
        </p:spPr>
        <p:txBody>
          <a:bodyPr wrap="square" rtlCol="0">
            <a:spAutoFit/>
          </a:bodyPr>
          <a:lstStyle/>
          <a:p>
            <a:r>
              <a:rPr lang="es-PE" dirty="0" smtClean="0"/>
              <a:t>Argos</a:t>
            </a:r>
            <a:endParaRPr lang="es-PE" dirty="0"/>
          </a:p>
        </p:txBody>
      </p:sp>
      <p:sp>
        <p:nvSpPr>
          <p:cNvPr id="8" name="CuadroTexto 7"/>
          <p:cNvSpPr txBox="1"/>
          <p:nvPr/>
        </p:nvSpPr>
        <p:spPr>
          <a:xfrm>
            <a:off x="7040527" y="3662801"/>
            <a:ext cx="2258009" cy="369332"/>
          </a:xfrm>
          <a:prstGeom prst="rect">
            <a:avLst/>
          </a:prstGeom>
          <a:noFill/>
        </p:spPr>
        <p:txBody>
          <a:bodyPr wrap="square" rtlCol="0">
            <a:spAutoFit/>
          </a:bodyPr>
          <a:lstStyle/>
          <a:p>
            <a:r>
              <a:rPr lang="es-PE" dirty="0" smtClean="0"/>
              <a:t>Esparta</a:t>
            </a:r>
            <a:endParaRPr lang="es-PE" dirty="0"/>
          </a:p>
        </p:txBody>
      </p:sp>
      <p:cxnSp>
        <p:nvCxnSpPr>
          <p:cNvPr id="10" name="Conector recto de flecha 9"/>
          <p:cNvCxnSpPr/>
          <p:nvPr/>
        </p:nvCxnSpPr>
        <p:spPr>
          <a:xfrm flipH="1" flipV="1">
            <a:off x="4198776" y="783771"/>
            <a:ext cx="2612571" cy="3074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flipV="1">
            <a:off x="1940767" y="2181499"/>
            <a:ext cx="4870580" cy="1537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1642188" y="3794860"/>
            <a:ext cx="5398339" cy="23472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89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298580" y="797458"/>
            <a:ext cx="11346024" cy="5632311"/>
          </a:xfrm>
          <a:prstGeom prst="rect">
            <a:avLst/>
          </a:prstGeom>
          <a:noFill/>
        </p:spPr>
        <p:txBody>
          <a:bodyPr wrap="square" rtlCol="0">
            <a:spAutoFit/>
          </a:bodyPr>
          <a:lstStyle/>
          <a:p>
            <a:r>
              <a:rPr lang="es-PE" dirty="0" smtClean="0"/>
              <a:t>Un vigía espera en una torre de vigilancia con ansias que vuelva el ejército y su rey de la larga guerra de Troya. </a:t>
            </a:r>
          </a:p>
          <a:p>
            <a:endParaRPr lang="es-PE" dirty="0"/>
          </a:p>
          <a:p>
            <a:r>
              <a:rPr lang="es-PE" dirty="0" smtClean="0"/>
              <a:t>Finalmente una hoguera anuncia que la flota ha vuelto a casa, y aparece Agamenón con la hija de Príamo, Casandra, a quien ha tomado como “despojo de guerra”. </a:t>
            </a:r>
          </a:p>
          <a:p>
            <a:endParaRPr lang="es-PE" dirty="0"/>
          </a:p>
          <a:p>
            <a:r>
              <a:rPr lang="es-PE" dirty="0" smtClean="0"/>
              <a:t>Casandra está maldita por cuanto puede predecir el futuro, pero está condenada a que nadie le crea. </a:t>
            </a:r>
          </a:p>
          <a:p>
            <a:endParaRPr lang="es-PE" dirty="0"/>
          </a:p>
          <a:p>
            <a:r>
              <a:rPr lang="es-PE" dirty="0" smtClean="0"/>
              <a:t>Ella inmediatamente refiere que Clitemnestra les matará a ambos, pero es ignorada por Agamenón. </a:t>
            </a:r>
          </a:p>
          <a:p>
            <a:endParaRPr lang="es-PE" dirty="0" smtClean="0"/>
          </a:p>
          <a:p>
            <a:r>
              <a:rPr lang="es-PE" dirty="0" smtClean="0"/>
              <a:t>Clitemnestra está furiosa por ver a la hermosa princesa Casandra y tiene el recuerdo amargo de Ifigenia sacrificada. </a:t>
            </a:r>
          </a:p>
          <a:p>
            <a:endParaRPr lang="es-PE" dirty="0"/>
          </a:p>
          <a:p>
            <a:r>
              <a:rPr lang="es-PE" dirty="0" smtClean="0"/>
              <a:t>El rey es bienvenido en su palacio y se le prepara un baño, y una vez ahí, se le arroja una red que le inmoviliza para ser asesinado por Clitemnestra y su espada. </a:t>
            </a:r>
          </a:p>
          <a:p>
            <a:endParaRPr lang="es-PE" dirty="0"/>
          </a:p>
          <a:p>
            <a:r>
              <a:rPr lang="es-PE" dirty="0" smtClean="0"/>
              <a:t>Nota importante: En la obra, el público no ve el asesinato en sí mismo. Esto es una renuncia a la violencia que se entenderá hacia el final. </a:t>
            </a:r>
          </a:p>
          <a:p>
            <a:endParaRPr lang="es-PE" dirty="0"/>
          </a:p>
          <a:p>
            <a:r>
              <a:rPr lang="es-PE" dirty="0" smtClean="0"/>
              <a:t>Clitemnestra defiende la postura de que su acto es justo y vindicativo. Toma el poder junto a Egisto. </a:t>
            </a:r>
          </a:p>
          <a:p>
            <a:endParaRPr lang="es-PE" dirty="0"/>
          </a:p>
          <a:p>
            <a:r>
              <a:rPr lang="es-PE" dirty="0" smtClean="0"/>
              <a:t>Coro: “el acto impío produce después otros que se parecen al que los engendró”. (Esquilo, Agamenón, s/f)</a:t>
            </a:r>
            <a:endParaRPr lang="es-PE" dirty="0"/>
          </a:p>
        </p:txBody>
      </p:sp>
    </p:spTree>
    <p:extLst>
      <p:ext uri="{BB962C8B-B14F-4D97-AF65-F5344CB8AC3E}">
        <p14:creationId xmlns:p14="http://schemas.microsoft.com/office/powerpoint/2010/main" val="1474124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615822" y="3293609"/>
            <a:ext cx="9386594"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176550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718457"/>
            <a:ext cx="10515600" cy="5458506"/>
          </a:xfrm>
        </p:spPr>
        <p:txBody>
          <a:bodyPr/>
          <a:lstStyle/>
          <a:p>
            <a:pPr marL="0" indent="0">
              <a:buNone/>
            </a:pPr>
            <a:r>
              <a:rPr lang="es-PE" dirty="0" smtClean="0"/>
              <a:t>No existe Grecia, en sí misma, tal y como la conocemos ahora.</a:t>
            </a:r>
          </a:p>
          <a:p>
            <a:pPr marL="0" indent="0">
              <a:buNone/>
            </a:pPr>
            <a:endParaRPr lang="es-PE" dirty="0" smtClean="0"/>
          </a:p>
        </p:txBody>
      </p:sp>
      <p:pic>
        <p:nvPicPr>
          <p:cNvPr id="4" name="Picture 4" descr="Related image"/>
          <p:cNvPicPr>
            <a:picLocks noChangeAspect="1" noChangeArrowheads="1"/>
          </p:cNvPicPr>
          <p:nvPr/>
        </p:nvPicPr>
        <p:blipFill>
          <a:blip r:embed="rId2"/>
          <a:srcRect/>
          <a:stretch>
            <a:fillRect/>
          </a:stretch>
        </p:blipFill>
        <p:spPr bwMode="auto">
          <a:xfrm>
            <a:off x="2329543" y="1393371"/>
            <a:ext cx="7079846" cy="5301842"/>
          </a:xfrm>
          <a:prstGeom prst="rect">
            <a:avLst/>
          </a:prstGeom>
          <a:noFill/>
        </p:spPr>
      </p:pic>
    </p:spTree>
    <p:extLst>
      <p:ext uri="{BB962C8B-B14F-4D97-AF65-F5344CB8AC3E}">
        <p14:creationId xmlns:p14="http://schemas.microsoft.com/office/powerpoint/2010/main" val="383788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64160" y="-489084"/>
            <a:ext cx="3173963" cy="1045029"/>
          </a:xfrm>
        </p:spPr>
        <p:txBody>
          <a:bodyPr>
            <a:normAutofit/>
          </a:bodyPr>
          <a:lstStyle/>
          <a:p>
            <a:pPr marL="0" indent="0">
              <a:buNone/>
            </a:pPr>
            <a:endParaRPr lang="es-PE" dirty="0"/>
          </a:p>
          <a:p>
            <a:pPr marL="0" indent="0">
              <a:buNone/>
            </a:pPr>
            <a:r>
              <a:rPr lang="es-PE" dirty="0" smtClean="0"/>
              <a:t>Las </a:t>
            </a:r>
            <a:r>
              <a:rPr lang="es-PE" dirty="0" err="1" smtClean="0"/>
              <a:t>Coéforas</a:t>
            </a:r>
            <a:endParaRPr lang="es-PE" dirty="0"/>
          </a:p>
          <a:p>
            <a:pPr marL="0" indent="0">
              <a:buNone/>
            </a:pP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Marcador de contenido 2"/>
          <p:cNvSpPr txBox="1">
            <a:spLocks/>
          </p:cNvSpPr>
          <p:nvPr/>
        </p:nvSpPr>
        <p:spPr>
          <a:xfrm>
            <a:off x="166396" y="1041853"/>
            <a:ext cx="11870094" cy="5489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La venganza de los hijos de Agamenón: Electra y Orestes.</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La noche anterior, Clitemnestra sueña que da a luz una serpiente y lacta de ella, </a:t>
            </a:r>
            <a:r>
              <a:rPr lang="es-PE" dirty="0" err="1" smtClean="0"/>
              <a:t>hiríendole</a:t>
            </a:r>
            <a:r>
              <a:rPr lang="es-PE" dirty="0" smtClean="0"/>
              <a:t>.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Angustiada por la culpa del regicidio, envía a un grupo de esclavas troyanas, las </a:t>
            </a:r>
            <a:r>
              <a:rPr lang="es-PE" dirty="0" err="1" smtClean="0"/>
              <a:t>Coéforas</a:t>
            </a:r>
            <a:r>
              <a:rPr lang="es-PE" dirty="0" smtClean="0"/>
              <a:t>, para que rindan homenaje y libaciones a Atreo.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Orestes exiliado, regresa a Argos y se dispone, infatuado por Apolo, a vengar a su padre.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Es bienvenido en el palacio, se le concede la hospitalidad, pero asesina a Egisto, primero y a su madre, después. Un acto de justicia vengativa, retributiva o </a:t>
            </a:r>
            <a:r>
              <a:rPr lang="es-PE" dirty="0" err="1" smtClean="0"/>
              <a:t>retaliativa</a:t>
            </a:r>
            <a:r>
              <a:rPr lang="es-PE" dirty="0"/>
              <a:t>.</a:t>
            </a: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a:p>
        </p:txBody>
      </p:sp>
    </p:spTree>
    <p:extLst>
      <p:ext uri="{BB962C8B-B14F-4D97-AF65-F5344CB8AC3E}">
        <p14:creationId xmlns:p14="http://schemas.microsoft.com/office/powerpoint/2010/main" val="3849009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615822" y="4375960"/>
            <a:ext cx="5094513"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1302776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684408"/>
            <a:ext cx="11457992" cy="6001643"/>
          </a:xfrm>
          <a:prstGeom prst="rect">
            <a:avLst/>
          </a:prstGeom>
          <a:noFill/>
        </p:spPr>
        <p:txBody>
          <a:bodyPr wrap="square" rtlCol="0">
            <a:spAutoFit/>
          </a:bodyPr>
          <a:lstStyle/>
          <a:p>
            <a:r>
              <a:rPr lang="es-PE" sz="2400" dirty="0" smtClean="0"/>
              <a:t>Las erinias atormentan a Orestes, pero Apolo le ayuda para que se queden dormidas y él mismo pueda descansar. Le recomienda ir a Atenas. </a:t>
            </a:r>
          </a:p>
          <a:p>
            <a:endParaRPr lang="es-PE" sz="2400" dirty="0"/>
          </a:p>
          <a:p>
            <a:r>
              <a:rPr lang="es-PE" sz="2400" dirty="0" smtClean="0"/>
              <a:t>El espectro de Clitemnestra aparece para despertar a las Erinias y reclamar que conlleven su acto de vindicación. </a:t>
            </a:r>
          </a:p>
          <a:p>
            <a:endParaRPr lang="es-PE" sz="2400" dirty="0"/>
          </a:p>
          <a:p>
            <a:r>
              <a:rPr lang="es-PE" sz="2400" dirty="0" smtClean="0"/>
              <a:t>En Atenas, Orestes encuentra a Atenea, quien propone resolver el conflicto estableciendo un juicio y tribunal en donde ella misma es la jueza. Apolo defiende al acusado. Las erinias acusan. Esto ocurre en el Areópago.</a:t>
            </a:r>
          </a:p>
          <a:p>
            <a:endParaRPr lang="es-PE" sz="2400" dirty="0"/>
          </a:p>
          <a:p>
            <a:r>
              <a:rPr lang="es-PE" sz="2400" dirty="0" smtClean="0"/>
              <a:t>Atenea busca “resolver en un juicio por homicidio cometido por el influjo de cólera intensa” (Esquilo, Euménides, 473-474)</a:t>
            </a:r>
          </a:p>
          <a:p>
            <a:endParaRPr lang="es-PE" sz="2400" dirty="0"/>
          </a:p>
          <a:p>
            <a:r>
              <a:rPr lang="es-PE" sz="2400" dirty="0" smtClean="0"/>
              <a:t>Las erinias enfatizan la gravedad de los actos de Orestes. Debe ser castigado. Demandan venganza. Ellas dicen: “O nosotras o el caos” (s/f)</a:t>
            </a:r>
          </a:p>
          <a:p>
            <a:endParaRPr lang="es-PE" sz="2400" dirty="0"/>
          </a:p>
        </p:txBody>
      </p:sp>
    </p:spTree>
    <p:extLst>
      <p:ext uri="{BB962C8B-B14F-4D97-AF65-F5344CB8AC3E}">
        <p14:creationId xmlns:p14="http://schemas.microsoft.com/office/powerpoint/2010/main" val="1158407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684408"/>
            <a:ext cx="11457992" cy="6247864"/>
          </a:xfrm>
          <a:prstGeom prst="rect">
            <a:avLst/>
          </a:prstGeom>
          <a:noFill/>
        </p:spPr>
        <p:txBody>
          <a:bodyPr wrap="square" rtlCol="0">
            <a:spAutoFit/>
          </a:bodyPr>
          <a:lstStyle/>
          <a:p>
            <a:endParaRPr lang="es-PE" sz="2000" dirty="0"/>
          </a:p>
          <a:p>
            <a:r>
              <a:rPr lang="es-PE" sz="2000" dirty="0" smtClean="0"/>
              <a:t>Paradigmas que chocan: el concepto de justicia como venganza vs. el concepto de justicia imparcial.</a:t>
            </a:r>
          </a:p>
          <a:p>
            <a:endParaRPr lang="es-PE" sz="2000" dirty="0"/>
          </a:p>
          <a:p>
            <a:r>
              <a:rPr lang="es-PE" sz="2000" dirty="0" smtClean="0"/>
              <a:t>Apolo sostiene que produjo un oráculo de acuerdo a la voluntad de </a:t>
            </a:r>
            <a:r>
              <a:rPr lang="es-PE" sz="2000" dirty="0" err="1" smtClean="0"/>
              <a:t>Zeús</a:t>
            </a:r>
            <a:r>
              <a:rPr lang="es-PE" sz="2000" dirty="0" smtClean="0"/>
              <a:t>: él cumplió con un acto de una jerarquía de mando, por lo cual es inocente e instrumento de un dios. </a:t>
            </a:r>
          </a:p>
          <a:p>
            <a:endParaRPr lang="es-PE" sz="2000" dirty="0"/>
          </a:p>
          <a:p>
            <a:r>
              <a:rPr lang="es-PE" sz="2000" dirty="0" smtClean="0"/>
              <a:t>Atenea vota por Orestes. “Escuchad ahora la norma que instituyo, pueblo de ática, que vais a resolver la primera causa por sangre derramada. Este concejo de jueces permanecerá siempre en el futuro entre el pueblo de Egeo. En esta colina el respeto del pueblo y el miedo impedirán a los ciudadanos de día y de noche cometer injusticias. (…) Ni anarquía ni despotismo, tal es lo que recomiendo a los ciudadanos de Atenas. (Esquilo, Euménides. 682)</a:t>
            </a:r>
          </a:p>
          <a:p>
            <a:endParaRPr lang="es-PE" sz="2000" dirty="0"/>
          </a:p>
          <a:p>
            <a:r>
              <a:rPr lang="es-PE" sz="2000" dirty="0" smtClean="0"/>
              <a:t>El jurado vota y resulta en un empate. Orestes es absuelto. (Atenea había prestablecido que si había empate, favorecería a Orestes)</a:t>
            </a:r>
          </a:p>
          <a:p>
            <a:endParaRPr lang="es-PE" sz="2000" dirty="0"/>
          </a:p>
          <a:p>
            <a:r>
              <a:rPr lang="es-PE" sz="2000" dirty="0" smtClean="0"/>
              <a:t>A partir de entonces, los problemas y conflictos se resolverán de ese modo. Las erinias protestan de que los modos antiguos han sido abandonados. </a:t>
            </a:r>
          </a:p>
          <a:p>
            <a:endParaRPr lang="es-PE" sz="2000" dirty="0"/>
          </a:p>
          <a:p>
            <a:r>
              <a:rPr lang="es-PE" sz="2000" dirty="0" smtClean="0"/>
              <a:t>Efectivamente, hay un tránsito en los modos de administrar la justicia. </a:t>
            </a:r>
          </a:p>
          <a:p>
            <a:endParaRPr lang="es-PE" sz="2000" dirty="0"/>
          </a:p>
        </p:txBody>
      </p:sp>
    </p:spTree>
    <p:extLst>
      <p:ext uri="{BB962C8B-B14F-4D97-AF65-F5344CB8AC3E}">
        <p14:creationId xmlns:p14="http://schemas.microsoft.com/office/powerpoint/2010/main" val="421229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964326"/>
            <a:ext cx="11457992" cy="4893647"/>
          </a:xfrm>
          <a:prstGeom prst="rect">
            <a:avLst/>
          </a:prstGeom>
          <a:noFill/>
        </p:spPr>
        <p:txBody>
          <a:bodyPr wrap="square" rtlCol="0">
            <a:spAutoFit/>
          </a:bodyPr>
          <a:lstStyle/>
          <a:p>
            <a:r>
              <a:rPr lang="es-PE" sz="2400" dirty="0" smtClean="0"/>
              <a:t>Las erinias no quedan contentas y amenazan con destruir los cultivos. </a:t>
            </a:r>
          </a:p>
          <a:p>
            <a:endParaRPr lang="es-PE" sz="2400" dirty="0"/>
          </a:p>
          <a:p>
            <a:r>
              <a:rPr lang="es-PE" sz="2400" dirty="0" smtClean="0"/>
              <a:t>Atenea las calma y les ofrece un espacio con los dioses, convirtiéndolas así en las Euménides, o las que celan y suspenden una sed de venganza, pero manteniendo el afán por la justicia. </a:t>
            </a:r>
          </a:p>
          <a:p>
            <a:endParaRPr lang="es-PE" sz="2400" dirty="0"/>
          </a:p>
          <a:p>
            <a:r>
              <a:rPr lang="es-PE" sz="2400" dirty="0" smtClean="0"/>
              <a:t>Atenea entonces exclama que ha triunfado </a:t>
            </a:r>
            <a:r>
              <a:rPr lang="es-PE" sz="2400" dirty="0" err="1" smtClean="0"/>
              <a:t>Zeús</a:t>
            </a:r>
            <a:r>
              <a:rPr lang="es-PE" sz="2400" dirty="0" smtClean="0"/>
              <a:t>, el protector del diálogo y la palabra. </a:t>
            </a:r>
          </a:p>
          <a:p>
            <a:endParaRPr lang="es-PE" sz="2400" dirty="0"/>
          </a:p>
          <a:p>
            <a:r>
              <a:rPr lang="es-PE" sz="2400" dirty="0" smtClean="0"/>
              <a:t>Ahora la culpa “no es exterior, sino interior”. </a:t>
            </a:r>
          </a:p>
          <a:p>
            <a:endParaRPr lang="es-PE" sz="2400" dirty="0"/>
          </a:p>
          <a:p>
            <a:r>
              <a:rPr lang="es-PE" sz="2400" dirty="0" smtClean="0"/>
              <a:t>Es un caso “raro” de tragedia con un “final feliz”, aunque… si vemos en retrospectiva cómo llegamos a este punto… podemos darlo por debatible. </a:t>
            </a:r>
          </a:p>
          <a:p>
            <a:endParaRPr lang="es-PE" sz="2400" dirty="0"/>
          </a:p>
        </p:txBody>
      </p:sp>
    </p:spTree>
    <p:extLst>
      <p:ext uri="{BB962C8B-B14F-4D97-AF65-F5344CB8AC3E}">
        <p14:creationId xmlns:p14="http://schemas.microsoft.com/office/powerpoint/2010/main" val="1414173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146040" y="858416"/>
            <a:ext cx="1380931" cy="523220"/>
          </a:xfrm>
          <a:prstGeom prst="rect">
            <a:avLst/>
          </a:prstGeom>
          <a:noFill/>
        </p:spPr>
        <p:txBody>
          <a:bodyPr wrap="square" rtlCol="0">
            <a:spAutoFit/>
          </a:bodyPr>
          <a:lstStyle/>
          <a:p>
            <a:r>
              <a:rPr lang="es-PE" sz="2800" b="1" dirty="0" smtClean="0">
                <a:solidFill>
                  <a:schemeClr val="bg1"/>
                </a:solidFill>
              </a:rPr>
              <a:t>Apolo</a:t>
            </a:r>
            <a:endParaRPr lang="es-PE" sz="2800" b="1" dirty="0">
              <a:solidFill>
                <a:schemeClr val="bg1"/>
              </a:solidFill>
            </a:endParaRPr>
          </a:p>
        </p:txBody>
      </p:sp>
      <p:sp>
        <p:nvSpPr>
          <p:cNvPr id="5" name="CuadroTexto 4"/>
          <p:cNvSpPr txBox="1"/>
          <p:nvPr/>
        </p:nvSpPr>
        <p:spPr>
          <a:xfrm>
            <a:off x="4108579" y="1794588"/>
            <a:ext cx="1380931" cy="523220"/>
          </a:xfrm>
          <a:prstGeom prst="rect">
            <a:avLst/>
          </a:prstGeom>
          <a:noFill/>
        </p:spPr>
        <p:txBody>
          <a:bodyPr wrap="square" rtlCol="0">
            <a:spAutoFit/>
          </a:bodyPr>
          <a:lstStyle/>
          <a:p>
            <a:r>
              <a:rPr lang="es-PE" sz="2800" b="1" dirty="0" smtClean="0">
                <a:solidFill>
                  <a:schemeClr val="bg1"/>
                </a:solidFill>
              </a:rPr>
              <a:t>Orestes</a:t>
            </a:r>
            <a:endParaRPr lang="es-PE" sz="2800" b="1" dirty="0">
              <a:solidFill>
                <a:schemeClr val="bg1"/>
              </a:solidFill>
            </a:endParaRPr>
          </a:p>
        </p:txBody>
      </p:sp>
      <p:sp>
        <p:nvSpPr>
          <p:cNvPr id="7" name="CuadroTexto 6"/>
          <p:cNvSpPr txBox="1"/>
          <p:nvPr/>
        </p:nvSpPr>
        <p:spPr>
          <a:xfrm>
            <a:off x="5190930" y="187461"/>
            <a:ext cx="1380931" cy="523220"/>
          </a:xfrm>
          <a:prstGeom prst="rect">
            <a:avLst/>
          </a:prstGeom>
          <a:noFill/>
        </p:spPr>
        <p:txBody>
          <a:bodyPr wrap="square" rtlCol="0">
            <a:spAutoFit/>
          </a:bodyPr>
          <a:lstStyle/>
          <a:p>
            <a:r>
              <a:rPr lang="es-PE" sz="2800" b="1" dirty="0" smtClean="0">
                <a:solidFill>
                  <a:schemeClr val="bg1"/>
                </a:solidFill>
              </a:rPr>
              <a:t>Atenea</a:t>
            </a:r>
            <a:endParaRPr lang="es-PE" sz="2800" b="1" dirty="0">
              <a:solidFill>
                <a:schemeClr val="bg1"/>
              </a:solidFill>
            </a:endParaRPr>
          </a:p>
        </p:txBody>
      </p:sp>
      <p:sp>
        <p:nvSpPr>
          <p:cNvPr id="8" name="CuadroTexto 7"/>
          <p:cNvSpPr txBox="1"/>
          <p:nvPr/>
        </p:nvSpPr>
        <p:spPr>
          <a:xfrm>
            <a:off x="8997198" y="1271368"/>
            <a:ext cx="1380931" cy="523220"/>
          </a:xfrm>
          <a:prstGeom prst="rect">
            <a:avLst/>
          </a:prstGeom>
          <a:noFill/>
        </p:spPr>
        <p:txBody>
          <a:bodyPr wrap="square" rtlCol="0">
            <a:spAutoFit/>
          </a:bodyPr>
          <a:lstStyle/>
          <a:p>
            <a:r>
              <a:rPr lang="es-PE" sz="2800" b="1" dirty="0" smtClean="0">
                <a:solidFill>
                  <a:schemeClr val="bg1"/>
                </a:solidFill>
              </a:rPr>
              <a:t>Erinias</a:t>
            </a:r>
            <a:endParaRPr lang="es-PE" sz="2800" b="1" dirty="0">
              <a:solidFill>
                <a:schemeClr val="bg1"/>
              </a:solidFill>
            </a:endParaRPr>
          </a:p>
        </p:txBody>
      </p:sp>
    </p:spTree>
    <p:extLst>
      <p:ext uri="{BB962C8B-B14F-4D97-AF65-F5344CB8AC3E}">
        <p14:creationId xmlns:p14="http://schemas.microsoft.com/office/powerpoint/2010/main" val="700091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17176"/>
            <a:ext cx="10515600" cy="5459787"/>
          </a:xfrm>
        </p:spPr>
        <p:txBody>
          <a:bodyPr>
            <a:normAutofit fontScale="92500" lnSpcReduction="10000"/>
          </a:bodyPr>
          <a:lstStyle/>
          <a:p>
            <a:pPr marL="0" indent="0">
              <a:buNone/>
            </a:pPr>
            <a:r>
              <a:rPr lang="es-PE" dirty="0">
                <a:solidFill>
                  <a:srgbClr val="FF0000"/>
                </a:solidFill>
              </a:rPr>
              <a:t>Gamio</a:t>
            </a:r>
            <a:r>
              <a:rPr lang="es-PE" dirty="0"/>
              <a:t> nos señala el pasaje en que </a:t>
            </a:r>
            <a:r>
              <a:rPr lang="es-PE" dirty="0">
                <a:solidFill>
                  <a:srgbClr val="FF0000"/>
                </a:solidFill>
              </a:rPr>
              <a:t>Atenea</a:t>
            </a:r>
            <a:r>
              <a:rPr lang="es-PE" dirty="0"/>
              <a:t> refiere lo siguiente: </a:t>
            </a:r>
            <a:endParaRPr lang="es-PE" dirty="0" smtClean="0"/>
          </a:p>
          <a:p>
            <a:pPr marL="0" indent="0">
              <a:buNone/>
            </a:pPr>
            <a:endParaRPr lang="es-PE" dirty="0"/>
          </a:p>
          <a:p>
            <a:pPr marL="0" indent="0">
              <a:buNone/>
            </a:pPr>
            <a:r>
              <a:rPr lang="es-PE" dirty="0" smtClean="0"/>
              <a:t>“</a:t>
            </a:r>
            <a:r>
              <a:rPr lang="es-PE" dirty="0"/>
              <a:t>Pero, ya que este asunto se ha presentado aquí, para entender en los homicidios, elegiré </a:t>
            </a:r>
            <a:r>
              <a:rPr lang="es-PE" dirty="0">
                <a:solidFill>
                  <a:srgbClr val="FF0000"/>
                </a:solidFill>
              </a:rPr>
              <a:t>jueces</a:t>
            </a:r>
            <a:r>
              <a:rPr lang="es-PE" dirty="0"/>
              <a:t>, que a la vez que sean </a:t>
            </a:r>
            <a:r>
              <a:rPr lang="es-PE" dirty="0">
                <a:solidFill>
                  <a:srgbClr val="FF0000"/>
                </a:solidFill>
              </a:rPr>
              <a:t>irreprochables en la estimación de la ciudad</a:t>
            </a:r>
            <a:r>
              <a:rPr lang="es-PE" dirty="0"/>
              <a:t>, estén vinculados por juramento, y los constituiré en </a:t>
            </a:r>
            <a:r>
              <a:rPr lang="es-PE" dirty="0">
                <a:solidFill>
                  <a:srgbClr val="FF0000"/>
                </a:solidFill>
              </a:rPr>
              <a:t>tribunal</a:t>
            </a:r>
            <a:r>
              <a:rPr lang="es-PE" dirty="0"/>
              <a:t> para siempre” (Esquilo citado en Gamio, Euménides, 482-484) </a:t>
            </a:r>
            <a:endParaRPr lang="es-PE" dirty="0" smtClean="0"/>
          </a:p>
          <a:p>
            <a:pPr marL="0" indent="0">
              <a:buNone/>
            </a:pPr>
            <a:r>
              <a:rPr lang="es-PE" dirty="0" smtClean="0"/>
              <a:t>y </a:t>
            </a:r>
            <a:r>
              <a:rPr lang="es-PE" dirty="0"/>
              <a:t>agrega de inmediato: </a:t>
            </a:r>
            <a:endParaRPr lang="es-PE" dirty="0" smtClean="0"/>
          </a:p>
          <a:p>
            <a:pPr marL="0" indent="0">
              <a:buNone/>
            </a:pPr>
            <a:r>
              <a:rPr lang="es-PE" dirty="0" smtClean="0"/>
              <a:t>“</a:t>
            </a:r>
            <a:r>
              <a:rPr lang="es-PE" dirty="0"/>
              <a:t>Lo que la diosa está planteando es </a:t>
            </a:r>
            <a:r>
              <a:rPr lang="es-PE" i="1" dirty="0">
                <a:solidFill>
                  <a:srgbClr val="FF0000"/>
                </a:solidFill>
              </a:rPr>
              <a:t>transformar</a:t>
            </a:r>
            <a:r>
              <a:rPr lang="es-PE" dirty="0">
                <a:solidFill>
                  <a:srgbClr val="FF0000"/>
                </a:solidFill>
              </a:rPr>
              <a:t> lo que se concibe inicialmente como la confrontación de fuerzas enemigas en un </a:t>
            </a:r>
            <a:r>
              <a:rPr lang="es-PE" i="1" dirty="0">
                <a:solidFill>
                  <a:srgbClr val="FF0000"/>
                </a:solidFill>
              </a:rPr>
              <a:t>litigio</a:t>
            </a:r>
            <a:r>
              <a:rPr lang="es-PE" dirty="0"/>
              <a:t>. Por ello señalaba que podemos referirnos a esta declaración como la </a:t>
            </a:r>
            <a:r>
              <a:rPr lang="es-PE" dirty="0">
                <a:solidFill>
                  <a:srgbClr val="FF0000"/>
                </a:solidFill>
              </a:rPr>
              <a:t>fundación mítica de la racionalidad pública</a:t>
            </a:r>
            <a:r>
              <a:rPr lang="es-PE" dirty="0"/>
              <a:t>. (…) Una de las condiciones de esta nueva forma de comprender la justicia supone la existencia de un </a:t>
            </a:r>
            <a:r>
              <a:rPr lang="es-PE" i="1" dirty="0"/>
              <a:t>tercero</a:t>
            </a:r>
            <a:r>
              <a:rPr lang="es-PE" dirty="0"/>
              <a:t> (el juez, y, más allá de este, la institución judicial y el estado de derecho mismo) “que está cualificado para abrir el espacio de la discusión”. </a:t>
            </a:r>
            <a:r>
              <a:rPr lang="es-PE" dirty="0">
                <a:solidFill>
                  <a:srgbClr val="FF0000"/>
                </a:solidFill>
              </a:rPr>
              <a:t>El debate público es el modo en que el conflicto debe ser afrontado</a:t>
            </a:r>
            <a:r>
              <a:rPr lang="es-PE" dirty="0"/>
              <a:t>.” (2005, p.12)</a:t>
            </a:r>
          </a:p>
          <a:p>
            <a:endParaRPr lang="es-PE" dirty="0"/>
          </a:p>
        </p:txBody>
      </p:sp>
    </p:spTree>
    <p:extLst>
      <p:ext uri="{BB962C8B-B14F-4D97-AF65-F5344CB8AC3E}">
        <p14:creationId xmlns:p14="http://schemas.microsoft.com/office/powerpoint/2010/main" val="475002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de flecha 13"/>
          <p:cNvCxnSpPr/>
          <p:nvPr/>
        </p:nvCxnSpPr>
        <p:spPr>
          <a:xfrm>
            <a:off x="5648908" y="2522440"/>
            <a:ext cx="0" cy="1620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111121" y="4407322"/>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1082351" y="839755"/>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Marcador de contenido 3"/>
          <p:cNvSpPr>
            <a:spLocks noGrp="1"/>
          </p:cNvSpPr>
          <p:nvPr>
            <p:ph idx="1"/>
          </p:nvPr>
        </p:nvSpPr>
        <p:spPr>
          <a:xfrm>
            <a:off x="1491343" y="1209805"/>
            <a:ext cx="1960984" cy="4351338"/>
          </a:xfrm>
        </p:spPr>
        <p:txBody>
          <a:bodyPr/>
          <a:lstStyle/>
          <a:p>
            <a:pPr marL="0" indent="0">
              <a:buNone/>
            </a:pPr>
            <a:r>
              <a:rPr lang="es-PE" dirty="0" smtClean="0"/>
              <a:t>Erinias</a:t>
            </a:r>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r>
              <a:rPr lang="es-PE" dirty="0" smtClean="0"/>
              <a:t>Juicio</a:t>
            </a:r>
            <a:endParaRPr lang="es-PE" dirty="0"/>
          </a:p>
        </p:txBody>
      </p:sp>
      <p:sp>
        <p:nvSpPr>
          <p:cNvPr id="5" name="Marcador de contenido 3"/>
          <p:cNvSpPr txBox="1">
            <a:spLocks/>
          </p:cNvSpPr>
          <p:nvPr/>
        </p:nvSpPr>
        <p:spPr>
          <a:xfrm>
            <a:off x="8529735" y="1209805"/>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r>
              <a:rPr lang="es-PE" dirty="0" smtClean="0"/>
              <a:t>Imparcialidad</a:t>
            </a:r>
            <a:endParaRPr lang="es-PE" dirty="0"/>
          </a:p>
        </p:txBody>
      </p:sp>
      <p:cxnSp>
        <p:nvCxnSpPr>
          <p:cNvPr id="6" name="Conector recto de flecha 5"/>
          <p:cNvCxnSpPr/>
          <p:nvPr/>
        </p:nvCxnSpPr>
        <p:spPr>
          <a:xfrm>
            <a:off x="3247053" y="1474237"/>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10982" y="5116449"/>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784979" y="3016142"/>
            <a:ext cx="5449077" cy="369332"/>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3439227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84840" y="425290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900144" y="339564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256280" y="346708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265584" y="4986959"/>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112905" y="4986959"/>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338672" y="3527175"/>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112905" y="3454944"/>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265584" y="827064"/>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16277" y="1735617"/>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100281" y="1806536"/>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1996682" y="1811248"/>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1766200" y="2401681"/>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2635624" y="3101143"/>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942729" y="3192590"/>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3703894" y="902419"/>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222691" y="1723969"/>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905045"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380489"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188148" y="6014176"/>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78540" y="487025"/>
            <a:ext cx="6096000" cy="6370975"/>
          </a:xfrm>
          <a:prstGeom prst="rect">
            <a:avLst/>
          </a:prstGeom>
        </p:spPr>
        <p:txBody>
          <a:bodyPr>
            <a:spAutoFit/>
          </a:bodyPr>
          <a:lstStyle/>
          <a:p>
            <a:r>
              <a:rPr lang="es-PE" sz="2400" dirty="0">
                <a:solidFill>
                  <a:srgbClr val="565656"/>
                </a:solidFill>
                <a:latin typeface="Times New Roman" panose="02020603050405020304" pitchFamily="18" charset="0"/>
                <a:ea typeface="Calibri" panose="020F0502020204030204" pitchFamily="34" charset="0"/>
              </a:rPr>
              <a:t>“Es posible considerar la recepción y discusión del Informe Final de la </a:t>
            </a:r>
            <a:r>
              <a:rPr lang="es-PE" sz="2400" dirty="0">
                <a:solidFill>
                  <a:srgbClr val="FF0000"/>
                </a:solidFill>
                <a:latin typeface="Times New Roman" panose="02020603050405020304" pitchFamily="18" charset="0"/>
                <a:ea typeface="Calibri" panose="020F0502020204030204" pitchFamily="34" charset="0"/>
              </a:rPr>
              <a:t>CVR</a:t>
            </a:r>
            <a:r>
              <a:rPr lang="es-PE" sz="2400" dirty="0">
                <a:solidFill>
                  <a:srgbClr val="565656"/>
                </a:solidFill>
                <a:latin typeface="Times New Roman" panose="02020603050405020304" pitchFamily="18" charset="0"/>
                <a:ea typeface="Calibri" panose="020F0502020204030204" pitchFamily="34" charset="0"/>
              </a:rPr>
              <a:t> a la </a:t>
            </a:r>
            <a:r>
              <a:rPr lang="es-PE" sz="2400" dirty="0">
                <a:solidFill>
                  <a:srgbClr val="FF0000"/>
                </a:solidFill>
                <a:latin typeface="Times New Roman" panose="02020603050405020304" pitchFamily="18" charset="0"/>
                <a:ea typeface="Calibri" panose="020F0502020204030204" pitchFamily="34" charset="0"/>
              </a:rPr>
              <a:t>luz del ejemplo de la sabiduría trágica y sus consecuencias para la construcción de la ciudadanía</a:t>
            </a:r>
            <a:r>
              <a:rPr lang="es-PE" sz="2400" dirty="0">
                <a:solidFill>
                  <a:srgbClr val="565656"/>
                </a:solidFill>
                <a:latin typeface="Times New Roman" panose="02020603050405020304" pitchFamily="18" charset="0"/>
                <a:ea typeface="Calibri" panose="020F0502020204030204" pitchFamily="34" charset="0"/>
              </a:rPr>
              <a:t>.” (2005, p.6</a:t>
            </a:r>
            <a:r>
              <a:rPr lang="es-PE" sz="2400" dirty="0" smtClean="0">
                <a:solidFill>
                  <a:srgbClr val="565656"/>
                </a:solidFill>
                <a:latin typeface="Times New Roman" panose="02020603050405020304" pitchFamily="18" charset="0"/>
                <a:ea typeface="Calibri" panose="020F0502020204030204" pitchFamily="34" charset="0"/>
              </a:rPr>
              <a:t>)</a:t>
            </a:r>
          </a:p>
          <a:p>
            <a:endParaRPr lang="es-PE" sz="2400" dirty="0" smtClean="0">
              <a:solidFill>
                <a:srgbClr val="565656"/>
              </a:solidFill>
              <a:latin typeface="Times New Roman" panose="02020603050405020304" pitchFamily="18" charset="0"/>
              <a:ea typeface="Calibri" panose="020F0502020204030204" pitchFamily="34" charset="0"/>
            </a:endParaRPr>
          </a:p>
          <a:p>
            <a:r>
              <a:rPr lang="es-PE" sz="2400" dirty="0"/>
              <a:t>La tragedia griega constituye una de las primeras formas literarias en las que se hace explícita, con particular intensidad, </a:t>
            </a:r>
            <a:r>
              <a:rPr lang="es-PE" sz="2400" dirty="0">
                <a:solidFill>
                  <a:srgbClr val="FF0000"/>
                </a:solidFill>
              </a:rPr>
              <a:t>una comprensión narrativa de la experiencia humana de la exclusión y la crueldad</a:t>
            </a:r>
            <a:r>
              <a:rPr lang="es-PE" sz="2400" dirty="0"/>
              <a:t>. Volver sobre ella puede permitirnos </a:t>
            </a:r>
            <a:r>
              <a:rPr lang="es-PE" sz="2400" dirty="0">
                <a:solidFill>
                  <a:srgbClr val="FF0000"/>
                </a:solidFill>
              </a:rPr>
              <a:t>recuperar un modo relevante de expresar el dolor provocado por la injusticia</a:t>
            </a:r>
            <a:r>
              <a:rPr lang="es-PE" sz="2400" dirty="0"/>
              <a:t>, así como la exigencia incondicional de reconocimiento y reparación del daño” (2005, p.4) </a:t>
            </a:r>
          </a:p>
          <a:p>
            <a:endParaRPr lang="es-PE" sz="2400" dirty="0"/>
          </a:p>
        </p:txBody>
      </p:sp>
      <p:pic>
        <p:nvPicPr>
          <p:cNvPr id="5" name="Imagen 4"/>
          <p:cNvPicPr>
            <a:picLocks noChangeAspect="1"/>
          </p:cNvPicPr>
          <p:nvPr/>
        </p:nvPicPr>
        <p:blipFill>
          <a:blip r:embed="rId2"/>
          <a:stretch>
            <a:fillRect/>
          </a:stretch>
        </p:blipFill>
        <p:spPr>
          <a:xfrm>
            <a:off x="7500096" y="1001525"/>
            <a:ext cx="3860607" cy="4897252"/>
          </a:xfrm>
          <a:prstGeom prst="rect">
            <a:avLst/>
          </a:prstGeom>
        </p:spPr>
      </p:pic>
    </p:spTree>
    <p:extLst>
      <p:ext uri="{BB962C8B-B14F-4D97-AF65-F5344CB8AC3E}">
        <p14:creationId xmlns:p14="http://schemas.microsoft.com/office/powerpoint/2010/main" val="601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740228"/>
            <a:ext cx="10515600" cy="4351338"/>
          </a:xfrm>
        </p:spPr>
        <p:txBody>
          <a:bodyPr/>
          <a:lstStyle/>
          <a:p>
            <a:pPr marL="0" indent="0">
              <a:buNone/>
            </a:pPr>
            <a:r>
              <a:rPr lang="es-PE" dirty="0" smtClean="0"/>
              <a:t>Conjunto de “</a:t>
            </a:r>
            <a:r>
              <a:rPr lang="es-PE" dirty="0" err="1" smtClean="0">
                <a:solidFill>
                  <a:srgbClr val="FF0000"/>
                </a:solidFill>
              </a:rPr>
              <a:t>poleis</a:t>
            </a:r>
            <a:r>
              <a:rPr lang="es-PE" dirty="0" smtClean="0"/>
              <a:t>”, ciudades estado con estructuras políticas diferentes; intereses diversos, guerras entre ellas. Se reconocen como parte de una unidad espiritual: la </a:t>
            </a:r>
            <a:r>
              <a:rPr lang="es-PE" dirty="0" err="1" smtClean="0">
                <a:solidFill>
                  <a:srgbClr val="FF0000"/>
                </a:solidFill>
              </a:rPr>
              <a:t>hélade</a:t>
            </a:r>
            <a:r>
              <a:rPr lang="es-PE" dirty="0" smtClean="0"/>
              <a:t>.</a:t>
            </a:r>
          </a:p>
        </p:txBody>
      </p:sp>
      <p:pic>
        <p:nvPicPr>
          <p:cNvPr id="5" name="Imagen 4"/>
          <p:cNvPicPr>
            <a:picLocks noChangeAspect="1"/>
          </p:cNvPicPr>
          <p:nvPr/>
        </p:nvPicPr>
        <p:blipFill>
          <a:blip r:embed="rId2"/>
          <a:stretch>
            <a:fillRect/>
          </a:stretch>
        </p:blipFill>
        <p:spPr>
          <a:xfrm>
            <a:off x="2454047" y="2275398"/>
            <a:ext cx="6755267" cy="4187767"/>
          </a:xfrm>
          <a:prstGeom prst="rect">
            <a:avLst/>
          </a:prstGeom>
        </p:spPr>
      </p:pic>
    </p:spTree>
    <p:extLst>
      <p:ext uri="{BB962C8B-B14F-4D97-AF65-F5344CB8AC3E}">
        <p14:creationId xmlns:p14="http://schemas.microsoft.com/office/powerpoint/2010/main" val="2306740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recia antigua"/>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2" name="Título 1"/>
          <p:cNvSpPr>
            <a:spLocks noGrp="1"/>
          </p:cNvSpPr>
          <p:nvPr>
            <p:ph type="ctrTitle"/>
          </p:nvPr>
        </p:nvSpPr>
        <p:spPr>
          <a:xfrm>
            <a:off x="500741" y="645922"/>
            <a:ext cx="5080252" cy="5566155"/>
          </a:xfrm>
          <a:solidFill>
            <a:schemeClr val="bg1">
              <a:alpha val="77000"/>
            </a:schemeClr>
          </a:solidFill>
        </p:spPr>
        <p:txBody>
          <a:bodyPr>
            <a:normAutofit fontScale="90000"/>
          </a:bodyPr>
          <a:lstStyle/>
          <a:p>
            <a:r>
              <a:rPr lang="es-PE" b="1" dirty="0" smtClean="0"/>
              <a:t>Las </a:t>
            </a:r>
            <a:r>
              <a:rPr lang="es-PE" b="1" dirty="0" smtClean="0">
                <a:solidFill>
                  <a:srgbClr val="FF0000"/>
                </a:solidFill>
              </a:rPr>
              <a:t>virtudes</a:t>
            </a:r>
            <a:r>
              <a:rPr lang="es-PE" b="1" dirty="0" smtClean="0"/>
              <a:t> </a:t>
            </a:r>
            <a:br>
              <a:rPr lang="es-PE" b="1" dirty="0" smtClean="0"/>
            </a:br>
            <a:r>
              <a:rPr lang="es-PE" b="1" dirty="0" smtClean="0"/>
              <a:t>y</a:t>
            </a:r>
            <a:br>
              <a:rPr lang="es-PE" b="1" dirty="0" smtClean="0"/>
            </a:br>
            <a:r>
              <a:rPr lang="es-PE" b="1" dirty="0" smtClean="0"/>
              <a:t>la </a:t>
            </a:r>
            <a:r>
              <a:rPr lang="es-PE" b="1" dirty="0" smtClean="0">
                <a:solidFill>
                  <a:srgbClr val="FF0000"/>
                </a:solidFill>
              </a:rPr>
              <a:t>tragedia</a:t>
            </a:r>
            <a:r>
              <a:rPr lang="es-PE" b="1" dirty="0" smtClean="0"/>
              <a:t/>
            </a:r>
            <a:br>
              <a:rPr lang="es-PE" b="1" dirty="0" smtClean="0"/>
            </a:br>
            <a:r>
              <a:rPr lang="es-PE" b="1" dirty="0" smtClean="0"/>
              <a:t>en la antigua Grecia</a:t>
            </a:r>
            <a:br>
              <a:rPr lang="es-PE" b="1" dirty="0" smtClean="0"/>
            </a:br>
            <a:r>
              <a:rPr lang="es-PE" b="1" dirty="0" smtClean="0"/>
              <a:t>(+ la </a:t>
            </a:r>
            <a:r>
              <a:rPr lang="es-PE" b="1" dirty="0" err="1" smtClean="0">
                <a:solidFill>
                  <a:schemeClr val="accent6"/>
                </a:solidFill>
              </a:rPr>
              <a:t>Orestíada</a:t>
            </a:r>
            <a:r>
              <a:rPr lang="es-PE" b="1" dirty="0" smtClean="0"/>
              <a:t>)</a:t>
            </a:r>
            <a:br>
              <a:rPr lang="es-PE" b="1" dirty="0" smtClean="0"/>
            </a:br>
            <a:endParaRPr lang="es-PE" b="1" dirty="0"/>
          </a:p>
        </p:txBody>
      </p:sp>
    </p:spTree>
    <p:extLst>
      <p:ext uri="{BB962C8B-B14F-4D97-AF65-F5344CB8AC3E}">
        <p14:creationId xmlns:p14="http://schemas.microsoft.com/office/powerpoint/2010/main" val="8448747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3834</Words>
  <Application>Microsoft Office PowerPoint</Application>
  <PresentationFormat>Panorámica</PresentationFormat>
  <Paragraphs>542</Paragraphs>
  <Slides>90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90</vt:i4>
      </vt:variant>
    </vt:vector>
  </HeadingPairs>
  <TitlesOfParts>
    <vt:vector size="95" baseType="lpstr">
      <vt:lpstr>Arial</vt:lpstr>
      <vt:lpstr>Calibri</vt:lpstr>
      <vt:lpstr>Calibri Light</vt:lpstr>
      <vt:lpstr>Times New Roman</vt:lpstr>
      <vt:lpstr>Tema de Office</vt:lpstr>
      <vt:lpstr>Las virtudes  y la tragedia en la antigua Grecia (+ la Orestíada) </vt:lpstr>
      <vt:lpstr>Narrativas de Justicia</vt:lpstr>
      <vt:lpstr>Presentación de PowerPoint</vt:lpstr>
      <vt:lpstr>Las Erinias o furias</vt:lpstr>
      <vt:lpstr>Presentación de PowerPoint</vt:lpstr>
      <vt:lpstr>Presentación de PowerPoint</vt:lpstr>
      <vt:lpstr>Presentación de PowerPoint</vt:lpstr>
      <vt:lpstr>Lengua común </vt:lpstr>
      <vt:lpstr>Lengua común </vt:lpstr>
      <vt:lpstr>Lengua común </vt:lpstr>
      <vt:lpstr>Lengua común </vt:lpstr>
      <vt:lpstr>Culto compartido </vt:lpstr>
      <vt:lpstr>Culto compartido </vt:lpstr>
      <vt:lpstr>Culto compartido </vt:lpstr>
      <vt:lpstr>Culto compartido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Nietzsche, “el nacimiento de la tragedia”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Fuentes</vt:lpstr>
      <vt:lpstr>Presentación de PowerPoint</vt:lpstr>
      <vt:lpstr>Presentación de PowerPoint</vt:lpstr>
      <vt:lpstr>Presentación de PowerPoint</vt:lpstr>
      <vt:lpstr>Orestes mata a Egisto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Atridas</vt:lpstr>
      <vt:lpstr>Presentación de PowerPoint</vt:lpstr>
      <vt:lpstr>Presentación de PowerPoint</vt:lpstr>
      <vt:lpstr>Presentación de PowerPoint</vt:lpstr>
      <vt:lpstr>Los Atridas</vt:lpstr>
      <vt:lpstr>Los Atridas</vt:lpstr>
      <vt:lpstr>Los Atridas – sucesos trágicos contextuales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virtudes  y la tragedia en la antigua Grecia (+ la Orestíada)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virtudes en el mundo helénico</dc:title>
  <dc:creator>Fernando García Alcalá</dc:creator>
  <cp:lastModifiedBy>Fernando García Alcalá</cp:lastModifiedBy>
  <cp:revision>52</cp:revision>
  <dcterms:created xsi:type="dcterms:W3CDTF">2023-08-11T02:23:13Z</dcterms:created>
  <dcterms:modified xsi:type="dcterms:W3CDTF">2024-05-05T17:56:59Z</dcterms:modified>
</cp:coreProperties>
</file>